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4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71" r:id="rId3"/>
    <p:sldId id="261" r:id="rId4"/>
    <p:sldId id="274" r:id="rId5"/>
    <p:sldId id="272" r:id="rId6"/>
    <p:sldId id="281" r:id="rId7"/>
    <p:sldId id="269" r:id="rId8"/>
    <p:sldId id="275" r:id="rId9"/>
    <p:sldId id="276" r:id="rId10"/>
    <p:sldId id="278" r:id="rId11"/>
    <p:sldId id="279" r:id="rId12"/>
    <p:sldId id="280" r:id="rId13"/>
    <p:sldId id="288" r:id="rId14"/>
    <p:sldId id="273" r:id="rId15"/>
    <p:sldId id="282" r:id="rId16"/>
    <p:sldId id="283" r:id="rId17"/>
    <p:sldId id="284" r:id="rId18"/>
    <p:sldId id="285" r:id="rId19"/>
    <p:sldId id="286" r:id="rId20"/>
    <p:sldId id="287" r:id="rId21"/>
    <p:sldId id="289" r:id="rId22"/>
    <p:sldId id="290" r:id="rId23"/>
    <p:sldId id="260" r:id="rId24"/>
  </p:sldIdLst>
  <p:sldSz cx="12192000" cy="6858000"/>
  <p:notesSz cx="6858000" cy="9144000"/>
  <p:embeddedFontLst>
    <p:embeddedFont>
      <p:font typeface="ALS Sector Bold" pitchFamily="2" charset="0"/>
      <p:regular r:id="rId26"/>
      <p:bold r:id="rId27"/>
      <p:italic r:id="rId28"/>
      <p:boldItalic r:id="rId29"/>
    </p:embeddedFont>
    <p:embeddedFont>
      <p:font typeface="ALS Sector Regular" panose="02000000000000000000" pitchFamily="2" charset="0"/>
      <p:regular r:id="rId30"/>
      <p:bold r:id="rId31"/>
      <p:italic r:id="rId32"/>
      <p:boldItalic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5CAB"/>
    <a:srgbClr val="0046A2"/>
    <a:srgbClr val="D1D1D1"/>
    <a:srgbClr val="F1BE29"/>
    <a:srgbClr val="7BC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7" autoAdjust="0"/>
    <p:restoredTop sz="94615" autoAdjust="0"/>
  </p:normalViewPr>
  <p:slideViewPr>
    <p:cSldViewPr snapToGrid="0">
      <p:cViewPr varScale="1">
        <p:scale>
          <a:sx n="106" d="100"/>
          <a:sy n="106" d="100"/>
        </p:scale>
        <p:origin x="1016" y="176"/>
      </p:cViewPr>
      <p:guideLst>
        <p:guide pos="347"/>
        <p:guide orient="horz" pos="1344"/>
        <p:guide orient="horz" pos="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2113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:a16="http://schemas.microsoft.com/office/drawing/2014/main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:a16="http://schemas.microsoft.com/office/drawing/2014/main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:a16="http://schemas.microsoft.com/office/drawing/2014/main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дзаголовок и Сравнение" userDrawn="1">
  <p:cSld name="Подзаголовок и Сравнение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3;p17">
            <a:extLst>
              <a:ext uri="{FF2B5EF4-FFF2-40B4-BE49-F238E27FC236}">
                <a16:creationId xmlns:a16="http://schemas.microsoft.com/office/drawing/2014/main" id="{A3BCCEBD-8EA8-458F-9BC3-430C03DA2D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63245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sp>
        <p:nvSpPr>
          <p:cNvPr id="8" name="Google Shape;47;p11">
            <a:extLst>
              <a:ext uri="{FF2B5EF4-FFF2-40B4-BE49-F238E27FC236}">
                <a16:creationId xmlns:a16="http://schemas.microsoft.com/office/drawing/2014/main" id="{BE73FDE2-AD6D-4536-979A-DFD5A5A120FB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558781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9" name="Google Shape;48;p11">
            <a:extLst>
              <a:ext uri="{FF2B5EF4-FFF2-40B4-BE49-F238E27FC236}">
                <a16:creationId xmlns:a16="http://schemas.microsoft.com/office/drawing/2014/main" id="{CDC7DB9F-D126-4C0F-900F-3ED455B7D4B6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6241899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30;p8">
            <a:extLst>
              <a:ext uri="{FF2B5EF4-FFF2-40B4-BE49-F238E27FC236}">
                <a16:creationId xmlns:a16="http://schemas.microsoft.com/office/drawing/2014/main" id="{0A0C615F-D144-44C1-91C6-0FB98026FAD0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Подзаголовок слайда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:a16="http://schemas.microsoft.com/office/drawing/2014/main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:a16="http://schemas.microsoft.com/office/drawing/2014/main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 hasCustomPrompt="1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375ED264-9BE6-45D1-BEF5-3485B756C4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:a16="http://schemas.microsoft.com/office/drawing/2014/main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ALS Sector Bold" pitchFamily="2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ALS Sector Bold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:a16="http://schemas.microsoft.com/office/drawing/2014/main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ALS Sector Regular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7" r:id="rId3"/>
    <p:sldLayoutId id="2147483658" r:id="rId4"/>
    <p:sldLayoutId id="2147483659" r:id="rId5"/>
    <p:sldLayoutId id="2147483661" r:id="rId6"/>
    <p:sldLayoutId id="2147483660" r:id="rId7"/>
    <p:sldLayoutId id="2147483662" r:id="rId8"/>
    <p:sldLayoutId id="2147483651" r:id="rId9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+mn-lt"/>
          <a:ea typeface="ALS Sector Regular" panose="02000000000000000000" pitchFamily="2" charset="0"/>
          <a:cs typeface="ALS Sector Regular" panose="020000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4598A-8D69-4EDC-8A16-7BF4EA847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2753" y="743713"/>
            <a:ext cx="10229088" cy="4169664"/>
          </a:xfrm>
        </p:spPr>
        <p:txBody>
          <a:bodyPr/>
          <a:lstStyle/>
          <a:p>
            <a:pPr algn="ctr"/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Выпускная квалификационная работа</a:t>
            </a:r>
            <a:b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по курсу </a:t>
            </a:r>
            <a:b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Data Science Pro</a:t>
            </a:r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b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Тема: Прогнозирование конечных свойств новых композиционных материалов.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C45695-17CA-4F1C-9AC0-19290977F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5771" y="5589643"/>
            <a:ext cx="9119010" cy="874168"/>
          </a:xfrm>
        </p:spPr>
        <p:txBody>
          <a:bodyPr/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Слушатель: Анастасия Михайловна Архипова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0;p9">
            <a:extLst>
              <a:ext uri="{FF2B5EF4-FFF2-40B4-BE49-F238E27FC236}">
                <a16:creationId xmlns:a16="http://schemas.microsoft.com/office/drawing/2014/main" id="{A399EAE0-0E1E-4B54-8527-D2B3D6A61C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3938" y="1402082"/>
            <a:ext cx="4727806" cy="4730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indent="0" algn="just">
              <a:spcBef>
                <a:spcPts val="839"/>
              </a:spcBef>
              <a:buClr>
                <a:srgbClr val="888888"/>
              </a:buClr>
              <a:buSzPts val="1600"/>
              <a:buNone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На данном этапе:</a:t>
            </a:r>
          </a:p>
          <a:p>
            <a:pPr marL="0" indent="0" algn="just">
              <a:spcBef>
                <a:spcPts val="839"/>
              </a:spcBef>
              <a:buClr>
                <a:srgbClr val="888888"/>
              </a:buClr>
              <a:buSzPts val="1600"/>
              <a:buNone/>
            </a:pP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Избавились от выбросов (процедура была проведена трижды).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093110" y="554637"/>
            <a:ext cx="8391753" cy="674513"/>
            <a:chOff x="1386704" y="3499669"/>
            <a:chExt cx="4709296" cy="674513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386704" y="3508182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b="1" dirty="0">
                  <a:solidFill>
                    <a:schemeClr val="accent1"/>
                  </a:solidFill>
                  <a:latin typeface="Arial" panose="020B0604020202020204" pitchFamily="34" charset="0"/>
                  <a:ea typeface="Open Sans"/>
                  <a:cs typeface="Arial" panose="020B0604020202020204" pitchFamily="34" charset="0"/>
                  <a:sym typeface="Open Sans"/>
                </a:rPr>
                <a:t>Проведение предобработки данных</a:t>
              </a: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5E3E95-32A5-0DBD-6926-67DFB95033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54" t="23235" r="12071" b="12353"/>
          <a:stretch/>
        </p:blipFill>
        <p:spPr>
          <a:xfrm>
            <a:off x="806220" y="2889504"/>
            <a:ext cx="5227804" cy="3544547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0A65B9FB-B5CC-0C4E-AC2D-688B0D780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675" y="1659032"/>
            <a:ext cx="5651818" cy="491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0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0;p9">
            <a:extLst>
              <a:ext uri="{FF2B5EF4-FFF2-40B4-BE49-F238E27FC236}">
                <a16:creationId xmlns:a16="http://schemas.microsoft.com/office/drawing/2014/main" id="{A399EAE0-0E1E-4B54-8527-D2B3D6A61C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3938" y="1402082"/>
            <a:ext cx="3191614" cy="4730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indent="0" algn="just">
              <a:spcBef>
                <a:spcPts val="839"/>
              </a:spcBef>
              <a:buClr>
                <a:srgbClr val="888888"/>
              </a:buClr>
              <a:buSzPts val="1600"/>
              <a:buNone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На данном этапе:</a:t>
            </a:r>
          </a:p>
          <a:p>
            <a:pPr marL="0" indent="0" algn="just">
              <a:spcBef>
                <a:spcPts val="839"/>
              </a:spcBef>
              <a:buClr>
                <a:srgbClr val="888888"/>
              </a:buClr>
              <a:buSzPts val="1600"/>
              <a:buNone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2. Проведена нормализация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датасета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spcBef>
                <a:spcPts val="839"/>
              </a:spcBef>
              <a:buClr>
                <a:srgbClr val="888888"/>
              </a:buClr>
              <a:buSzPts val="1600"/>
              <a:buNone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Результат был проверен при помощи диаграммы «Ящик с усами» и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(визуализация распределения наблюдений в наборе данных).</a:t>
            </a:r>
          </a:p>
          <a:p>
            <a:pPr marL="0" indent="0" algn="just">
              <a:spcBef>
                <a:spcPts val="839"/>
              </a:spcBef>
              <a:buClr>
                <a:srgbClr val="888888"/>
              </a:buClr>
              <a:buSzPts val="1600"/>
              <a:buNone/>
            </a:pPr>
            <a:r>
              <a:rPr lang="ru-RU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Вывод: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093110" y="554637"/>
            <a:ext cx="8391753" cy="674513"/>
            <a:chOff x="1386704" y="3499669"/>
            <a:chExt cx="4709296" cy="674513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386704" y="3508182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b="1" dirty="0">
                  <a:solidFill>
                    <a:schemeClr val="accent1"/>
                  </a:solidFill>
                  <a:latin typeface="Arial" panose="020B0604020202020204" pitchFamily="34" charset="0"/>
                  <a:ea typeface="Open Sans"/>
                  <a:cs typeface="Arial" panose="020B0604020202020204" pitchFamily="34" charset="0"/>
                  <a:sym typeface="Open Sans"/>
                </a:rPr>
                <a:t>Проведение предобработки данных</a:t>
              </a: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2292" name="Picture 4">
            <a:extLst>
              <a:ext uri="{FF2B5EF4-FFF2-40B4-BE49-F238E27FC236}">
                <a16:creationId xmlns:a16="http://schemas.microsoft.com/office/drawing/2014/main" id="{487DBF26-41FF-71BC-3237-F068173D6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528" y="1111154"/>
            <a:ext cx="6693407" cy="2505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B093F17C-E1E3-15A9-7A74-4E37BEA32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072" y="3616672"/>
            <a:ext cx="6912863" cy="295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46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0;p9">
            <a:extLst>
              <a:ext uri="{FF2B5EF4-FFF2-40B4-BE49-F238E27FC236}">
                <a16:creationId xmlns:a16="http://schemas.microsoft.com/office/drawing/2014/main" id="{A399EAE0-0E1E-4B54-8527-D2B3D6A61C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3938" y="1402082"/>
            <a:ext cx="3703678" cy="4730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indent="0" algn="just">
              <a:spcBef>
                <a:spcPts val="839"/>
              </a:spcBef>
              <a:buClr>
                <a:srgbClr val="888888"/>
              </a:buClr>
              <a:buSzPts val="1600"/>
              <a:buNone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На данном этапе:</a:t>
            </a:r>
          </a:p>
          <a:p>
            <a:pPr marL="0" indent="0" algn="just">
              <a:spcBef>
                <a:spcPts val="839"/>
              </a:spcBef>
              <a:buClr>
                <a:srgbClr val="888888"/>
              </a:buClr>
              <a:buSzPts val="1600"/>
              <a:buNone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3. Проведена стандартизация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датасета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spcBef>
                <a:spcPts val="839"/>
              </a:spcBef>
              <a:buClr>
                <a:srgbClr val="888888"/>
              </a:buClr>
              <a:buSzPts val="1600"/>
              <a:buNone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Результат был проверен при помощи диаграммы «Ящик с усами» и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(визуализация распределения наблюдений в наборе данных).</a:t>
            </a:r>
          </a:p>
          <a:p>
            <a:pPr marL="0" indent="0" algn="just">
              <a:spcBef>
                <a:spcPts val="839"/>
              </a:spcBef>
              <a:buClr>
                <a:srgbClr val="888888"/>
              </a:buClr>
              <a:buSzPts val="1600"/>
              <a:buNone/>
            </a:pPr>
            <a:r>
              <a:rPr lang="ru-RU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Вывод: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12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093110" y="554637"/>
            <a:ext cx="8391753" cy="674513"/>
            <a:chOff x="1386704" y="3499669"/>
            <a:chExt cx="4709296" cy="674513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386704" y="3508182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b="1" dirty="0">
                  <a:solidFill>
                    <a:schemeClr val="accent1"/>
                  </a:solidFill>
                  <a:latin typeface="Arial" panose="020B0604020202020204" pitchFamily="34" charset="0"/>
                  <a:ea typeface="Open Sans"/>
                  <a:cs typeface="Arial" panose="020B0604020202020204" pitchFamily="34" charset="0"/>
                  <a:sym typeface="Open Sans"/>
                </a:rPr>
                <a:t>Проведение предобработки данных</a:t>
              </a: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78AA5FB-D3A2-953B-331B-56B8A056C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983" y="1375279"/>
            <a:ext cx="6198647" cy="274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524D164E-69F3-CBC5-C0F2-49E40360D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863" y="3829747"/>
            <a:ext cx="6096000" cy="2877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79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0;p9">
            <a:extLst>
              <a:ext uri="{FF2B5EF4-FFF2-40B4-BE49-F238E27FC236}">
                <a16:creationId xmlns:a16="http://schemas.microsoft.com/office/drawing/2014/main" id="{A399EAE0-0E1E-4B54-8527-D2B3D6A61C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3937" y="4506631"/>
            <a:ext cx="9563598" cy="1625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indent="0" algn="just">
              <a:spcBef>
                <a:spcPts val="839"/>
              </a:spcBef>
              <a:buClr>
                <a:srgbClr val="888888"/>
              </a:buClr>
              <a:buSzPts val="1600"/>
              <a:buNone/>
            </a:pPr>
            <a:r>
              <a:rPr lang="ru-RU" sz="1800" dirty="0">
                <a:latin typeface="+mn-lt"/>
              </a:rPr>
              <a:t>После были построены тепловые карты на которых сравнивались :</a:t>
            </a:r>
            <a:endParaRPr lang="ru-RU" sz="1800" dirty="0">
              <a:highlight>
                <a:srgbClr val="FFFF00"/>
              </a:highlight>
              <a:latin typeface="+mn-lt"/>
            </a:endParaRPr>
          </a:p>
          <a:p>
            <a:pPr indent="-457200" algn="just">
              <a:spcBef>
                <a:spcPts val="839"/>
              </a:spcBef>
              <a:buClr>
                <a:srgbClr val="888888"/>
              </a:buClr>
              <a:buSzPts val="1600"/>
              <a:buAutoNum type="arabicPeriod"/>
            </a:pPr>
            <a:r>
              <a:rPr lang="ru-RU" sz="1800" dirty="0" err="1">
                <a:highlight>
                  <a:srgbClr val="FFFF00"/>
                </a:highlight>
                <a:latin typeface="+mn-lt"/>
              </a:rPr>
              <a:t>Д</a:t>
            </a:r>
            <a:r>
              <a:rPr lang="ru-RU" sz="1800" dirty="0" err="1">
                <a:latin typeface="+mn-lt"/>
              </a:rPr>
              <a:t>атасет</a:t>
            </a:r>
            <a:r>
              <a:rPr lang="ru-RU" sz="1800" dirty="0">
                <a:latin typeface="+mn-lt"/>
              </a:rPr>
              <a:t> с первоначальными данными;</a:t>
            </a:r>
          </a:p>
          <a:p>
            <a:pPr indent="-457200" algn="just">
              <a:spcBef>
                <a:spcPts val="839"/>
              </a:spcBef>
              <a:buClr>
                <a:srgbClr val="888888"/>
              </a:buClr>
              <a:buSzPts val="1600"/>
              <a:buAutoNum type="arabicPeriod"/>
            </a:pPr>
            <a:r>
              <a:rPr lang="ru-RU" sz="1800" dirty="0">
                <a:latin typeface="+mn-lt"/>
              </a:rPr>
              <a:t>Очищенный от выбросов </a:t>
            </a:r>
            <a:r>
              <a:rPr lang="ru-RU" sz="1800" dirty="0" err="1">
                <a:latin typeface="+mn-lt"/>
              </a:rPr>
              <a:t>датасет</a:t>
            </a:r>
            <a:endParaRPr lang="ru-RU" sz="1800" dirty="0">
              <a:latin typeface="+mn-lt"/>
            </a:endParaRPr>
          </a:p>
          <a:p>
            <a:pPr indent="-457200" algn="just">
              <a:spcBef>
                <a:spcPts val="839"/>
              </a:spcBef>
              <a:buClr>
                <a:srgbClr val="888888"/>
              </a:buClr>
              <a:buSzPts val="1600"/>
              <a:buAutoNum type="arabicPeriod"/>
            </a:pPr>
            <a:r>
              <a:rPr lang="ru-RU" sz="1800" dirty="0" err="1">
                <a:latin typeface="+mn-lt"/>
              </a:rPr>
              <a:t>Датасет</a:t>
            </a:r>
            <a:r>
              <a:rPr lang="ru-RU" sz="1800" dirty="0">
                <a:latin typeface="+mn-lt"/>
              </a:rPr>
              <a:t> с нормализованными значениями.</a:t>
            </a:r>
          </a:p>
          <a:p>
            <a:pPr marL="0" indent="0" algn="just">
              <a:spcBef>
                <a:spcPts val="839"/>
              </a:spcBef>
              <a:buClr>
                <a:srgbClr val="888888"/>
              </a:buClr>
              <a:buSzPts val="1600"/>
              <a:buNone/>
            </a:pPr>
            <a:r>
              <a:rPr lang="ru-RU" sz="1800" dirty="0">
                <a:latin typeface="+mn-lt"/>
              </a:rPr>
              <a:t>Между параметрами практически не наблюдается связь ни в одном из состояний данных.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13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093110" y="554637"/>
            <a:ext cx="8391753" cy="674513"/>
            <a:chOff x="1386704" y="3499669"/>
            <a:chExt cx="4709296" cy="674513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386704" y="3508182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b="1" dirty="0">
                  <a:solidFill>
                    <a:schemeClr val="accent1"/>
                  </a:solidFill>
                  <a:latin typeface="Arial" panose="020B0604020202020204" pitchFamily="34" charset="0"/>
                  <a:ea typeface="Open Sans"/>
                  <a:cs typeface="Arial" panose="020B0604020202020204" pitchFamily="34" charset="0"/>
                  <a:sym typeface="Open Sans"/>
                </a:rPr>
                <a:t>Проведение предобработки данных</a:t>
              </a: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F4608A5-9846-1D64-6221-0B088346AE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18" t="30577" r="8751" b="4739"/>
          <a:stretch/>
        </p:blipFill>
        <p:spPr>
          <a:xfrm>
            <a:off x="4713316" y="1471352"/>
            <a:ext cx="2979197" cy="314221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C1441E-92A6-8A0E-A79F-A4183A7C4A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65" t="32118" r="46613" b="3198"/>
          <a:stretch/>
        </p:blipFill>
        <p:spPr>
          <a:xfrm>
            <a:off x="8345452" y="1364420"/>
            <a:ext cx="3266126" cy="3142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B3EABC-5DC6-064C-227A-AD46DC121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49" y="1530626"/>
            <a:ext cx="3894305" cy="314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43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14</a:t>
            </a:fld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4D6C889-48F4-4B26-954C-96F87149FC3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87331" y="3428999"/>
            <a:ext cx="5075006" cy="3016349"/>
          </a:xfrm>
        </p:spPr>
        <p:txBody>
          <a:bodyPr>
            <a:normAutofit/>
          </a:bodyPr>
          <a:lstStyle/>
          <a:p>
            <a:pPr marL="76200" indent="0" algn="just">
              <a:buNone/>
            </a:pPr>
            <a:r>
              <a:rPr lang="ru-RU" sz="2200" dirty="0"/>
              <a:t>По очереди были построены модели на каждую из переменных.</a:t>
            </a:r>
          </a:p>
          <a:p>
            <a:pPr marL="76200" indent="0" algn="just">
              <a:buNone/>
            </a:pPr>
            <a:r>
              <a:rPr lang="ru-RU" sz="2200" dirty="0"/>
              <a:t>Первый шаг – обучение модели.</a:t>
            </a:r>
          </a:p>
          <a:p>
            <a:pPr marL="76200" indent="0" algn="just">
              <a:buNone/>
            </a:pPr>
            <a:r>
              <a:rPr lang="ru-RU" sz="2200" dirty="0"/>
              <a:t>Второй – ее построение.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2E8A5C6-F120-492A-B908-124489466D7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06357" y="1330759"/>
            <a:ext cx="11196533" cy="1834282"/>
          </a:xfrm>
        </p:spPr>
        <p:txBody>
          <a:bodyPr>
            <a:normAutofit fontScale="25000" lnSpcReduction="20000"/>
          </a:bodyPr>
          <a:lstStyle/>
          <a:p>
            <a:r>
              <a:rPr lang="ru-RU" sz="8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Формирование выборок: тестовая 30%, тренировочная 70%.</a:t>
            </a:r>
          </a:p>
          <a:p>
            <a:br>
              <a:rPr lang="ru-RU" sz="8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8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Целевые переменные:</a:t>
            </a:r>
          </a:p>
          <a:p>
            <a:endParaRPr lang="ru-RU" sz="8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8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Прочность при растяжении, МПа;</a:t>
            </a:r>
          </a:p>
          <a:p>
            <a:r>
              <a:rPr lang="ru-RU" sz="8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Модуль упругости при растяжении, ГПа.</a:t>
            </a:r>
          </a:p>
          <a:p>
            <a:endParaRPr lang="ru-RU" sz="2600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1" y="422492"/>
            <a:ext cx="8029445" cy="712801"/>
            <a:chOff x="1476754" y="3452868"/>
            <a:chExt cx="9670441" cy="712801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553332" y="3499669"/>
              <a:ext cx="9503814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b="1" dirty="0">
                  <a:solidFill>
                    <a:schemeClr val="accent1"/>
                  </a:solidFill>
                  <a:latin typeface="Arial" panose="020B0604020202020204" pitchFamily="34" charset="0"/>
                  <a:ea typeface="Open Sans"/>
                  <a:cs typeface="Arial" panose="020B0604020202020204" pitchFamily="34" charset="0"/>
                </a:rPr>
                <a:t>Построение моделей для прогноза модуля упругости и прочности при растяжении;</a:t>
              </a: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057146" y="3452868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506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15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2E8A5C6-F120-492A-B908-124489466D7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06357" y="1330759"/>
            <a:ext cx="11196533" cy="666000"/>
          </a:xfrm>
        </p:spPr>
        <p:txBody>
          <a:bodyPr>
            <a:normAutofit/>
          </a:bodyPr>
          <a:lstStyle/>
          <a:p>
            <a:pPr algn="ctr"/>
            <a:r>
              <a:rPr lang="ru-RU" sz="2400" b="0" i="0" u="none" strike="noStrike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Метод линейной регрессии - </a:t>
            </a:r>
            <a:r>
              <a:rPr lang="en" sz="2400" b="0" i="0" u="none" strike="noStrike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Regression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1" y="422492"/>
            <a:ext cx="8029445" cy="712801"/>
            <a:chOff x="1476754" y="3452868"/>
            <a:chExt cx="9670441" cy="712801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553332" y="3499669"/>
              <a:ext cx="9503814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b="1" dirty="0">
                  <a:solidFill>
                    <a:schemeClr val="accent1"/>
                  </a:solidFill>
                  <a:latin typeface="Arial" panose="020B0604020202020204" pitchFamily="34" charset="0"/>
                  <a:ea typeface="Open Sans"/>
                  <a:cs typeface="Arial" panose="020B0604020202020204" pitchFamily="34" charset="0"/>
                </a:rPr>
                <a:t>Построение моделей для прогноза модуля упругости и прочности при растяжении;</a:t>
              </a: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057146" y="3452868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A81AA0BB-B868-841B-6E60-4C99E2C1C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28" y="2884387"/>
            <a:ext cx="5466347" cy="315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Текст 1">
            <a:extLst>
              <a:ext uri="{FF2B5EF4-FFF2-40B4-BE49-F238E27FC236}">
                <a16:creationId xmlns:a16="http://schemas.microsoft.com/office/drawing/2014/main" id="{767CBD7F-8901-F264-C2A4-1DD138A69B22}"/>
              </a:ext>
            </a:extLst>
          </p:cNvPr>
          <p:cNvSpPr txBox="1">
            <a:spLocks/>
          </p:cNvSpPr>
          <p:nvPr/>
        </p:nvSpPr>
        <p:spPr>
          <a:xfrm>
            <a:off x="206357" y="2169725"/>
            <a:ext cx="5235927" cy="894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/>
            <a:r>
              <a:rPr lang="ru-RU" sz="2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Прогноз модели при </a:t>
            </a:r>
            <a:r>
              <a:rPr lang="ru-RU" sz="2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таргетной</a:t>
            </a:r>
            <a:r>
              <a:rPr lang="ru-RU" sz="2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фиче - </a:t>
            </a:r>
            <a:r>
              <a:rPr lang="ru-R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Прочность при растяжении, МПа</a:t>
            </a:r>
          </a:p>
        </p:txBody>
      </p:sp>
      <p:sp>
        <p:nvSpPr>
          <p:cNvPr id="7" name="Текст 1">
            <a:extLst>
              <a:ext uri="{FF2B5EF4-FFF2-40B4-BE49-F238E27FC236}">
                <a16:creationId xmlns:a16="http://schemas.microsoft.com/office/drawing/2014/main" id="{CC376BA1-0758-4B5A-70A8-E27142FB6082}"/>
              </a:ext>
            </a:extLst>
          </p:cNvPr>
          <p:cNvSpPr txBox="1">
            <a:spLocks/>
          </p:cNvSpPr>
          <p:nvPr/>
        </p:nvSpPr>
        <p:spPr>
          <a:xfrm>
            <a:off x="5683827" y="2105230"/>
            <a:ext cx="5235927" cy="894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/>
            <a:r>
              <a:rPr lang="ru-RU" sz="2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Прогноз модели при </a:t>
            </a:r>
            <a:r>
              <a:rPr lang="ru-RU" sz="2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таргетной</a:t>
            </a:r>
            <a:r>
              <a:rPr lang="ru-RU" sz="2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фиче - </a:t>
            </a:r>
            <a:r>
              <a:rPr lang="ru-R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Модуль упругости при растяжении, ГПа;</a:t>
            </a:r>
          </a:p>
          <a:p>
            <a:pPr algn="ctr"/>
            <a:endParaRPr lang="ru-R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9E8B2F6-6BE8-707F-CF51-451E00919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316" y="2880067"/>
            <a:ext cx="6237280" cy="316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14005D-A1E3-3746-9AFA-C08F75CE592B}"/>
              </a:ext>
            </a:extLst>
          </p:cNvPr>
          <p:cNvSpPr txBox="1"/>
          <p:nvPr/>
        </p:nvSpPr>
        <p:spPr>
          <a:xfrm>
            <a:off x="906087" y="6127097"/>
            <a:ext cx="107899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Модель линейной регрессии не подходит для прогнозирования ни одного из параметров (МАЕ = 0.17/0.15, </a:t>
            </a:r>
            <a:r>
              <a:rPr lang="en-US" sz="12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MSE=0.04/0.04, R2=0.02/0.00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55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16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2E8A5C6-F120-492A-B908-124489466D7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73628" y="1209815"/>
            <a:ext cx="11196533" cy="991336"/>
          </a:xfrm>
        </p:spPr>
        <p:txBody>
          <a:bodyPr>
            <a:normAutofit/>
          </a:bodyPr>
          <a:lstStyle/>
          <a:p>
            <a:pPr algn="ctr"/>
            <a:r>
              <a:rPr lang="ru-RU" sz="2400" b="0" i="0" u="none" strike="noStrike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Метод случайного леса - </a:t>
            </a:r>
            <a:r>
              <a:rPr lang="en" sz="2400" b="0" i="0" u="none" strike="noStrike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Random Forest Regressor </a:t>
            </a:r>
          </a:p>
          <a:p>
            <a:pPr algn="ctr"/>
            <a:endParaRPr lang="ru-RU" sz="2400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1" y="422492"/>
            <a:ext cx="8029445" cy="712801"/>
            <a:chOff x="1476754" y="3452868"/>
            <a:chExt cx="9670441" cy="712801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553332" y="3499669"/>
              <a:ext cx="9503814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b="1" dirty="0">
                  <a:solidFill>
                    <a:schemeClr val="accent1"/>
                  </a:solidFill>
                  <a:latin typeface="Arial" panose="020B0604020202020204" pitchFamily="34" charset="0"/>
                  <a:ea typeface="Open Sans"/>
                  <a:cs typeface="Arial" panose="020B0604020202020204" pitchFamily="34" charset="0"/>
                </a:rPr>
                <a:t>Построение моделей для прогноза модуля упругости и прочности при растяжении;</a:t>
              </a: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057146" y="3452868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3F1342CA-1F93-9146-0883-CF54964A8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03664"/>
            <a:ext cx="5732874" cy="33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Текст 1">
            <a:extLst>
              <a:ext uri="{FF2B5EF4-FFF2-40B4-BE49-F238E27FC236}">
                <a16:creationId xmlns:a16="http://schemas.microsoft.com/office/drawing/2014/main" id="{D48DF4F5-8F56-3699-ACD3-3709D596A7A0}"/>
              </a:ext>
            </a:extLst>
          </p:cNvPr>
          <p:cNvSpPr txBox="1">
            <a:spLocks/>
          </p:cNvSpPr>
          <p:nvPr/>
        </p:nvSpPr>
        <p:spPr>
          <a:xfrm>
            <a:off x="459020" y="1812723"/>
            <a:ext cx="5235927" cy="894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/>
            <a:r>
              <a:rPr lang="ru-RU" sz="2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Прогноз модели при </a:t>
            </a:r>
            <a:r>
              <a:rPr lang="ru-RU" sz="2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таргетной</a:t>
            </a:r>
            <a:r>
              <a:rPr lang="ru-RU" sz="2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фиче - </a:t>
            </a:r>
            <a:r>
              <a:rPr lang="ru-R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Прочность при растяжении, МПа</a:t>
            </a:r>
          </a:p>
        </p:txBody>
      </p:sp>
      <p:sp>
        <p:nvSpPr>
          <p:cNvPr id="7" name="Текст 1">
            <a:extLst>
              <a:ext uri="{FF2B5EF4-FFF2-40B4-BE49-F238E27FC236}">
                <a16:creationId xmlns:a16="http://schemas.microsoft.com/office/drawing/2014/main" id="{4DF44BB6-FF55-FD69-F40D-5BE5A5107AAE}"/>
              </a:ext>
            </a:extLst>
          </p:cNvPr>
          <p:cNvSpPr txBox="1">
            <a:spLocks/>
          </p:cNvSpPr>
          <p:nvPr/>
        </p:nvSpPr>
        <p:spPr>
          <a:xfrm>
            <a:off x="6037811" y="1812723"/>
            <a:ext cx="5235927" cy="894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/>
            <a:r>
              <a:rPr lang="ru-RU" sz="2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Прогноз модели при </a:t>
            </a:r>
            <a:r>
              <a:rPr lang="ru-RU" sz="2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таргетной</a:t>
            </a:r>
            <a:r>
              <a:rPr lang="ru-RU" sz="2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фиче - </a:t>
            </a:r>
            <a:r>
              <a:rPr lang="ru-R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Модуль упругости при растяжении, ГПа;</a:t>
            </a:r>
          </a:p>
          <a:p>
            <a:pPr algn="ctr"/>
            <a:endParaRPr lang="ru-R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FAD0F3B-1EF4-E528-0727-C13651881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947" y="2516102"/>
            <a:ext cx="6398617" cy="334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6A4131-9B19-6040-BCC3-F2419930220A}"/>
              </a:ext>
            </a:extLst>
          </p:cNvPr>
          <p:cNvSpPr txBox="1"/>
          <p:nvPr/>
        </p:nvSpPr>
        <p:spPr>
          <a:xfrm>
            <a:off x="906086" y="6127097"/>
            <a:ext cx="10706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Метод случайного леса</a:t>
            </a:r>
            <a:r>
              <a:rPr lang="en-US" sz="120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не подходит для прогнозирования ни одного из параметров (МАЕ = 0.17/0.1</a:t>
            </a:r>
            <a:r>
              <a:rPr lang="en-US" sz="12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ru-RU" sz="12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MSE=0.04/0.04, R2=0.03/0.05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93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17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2E8A5C6-F120-492A-B908-124489466D7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35226" y="1204058"/>
            <a:ext cx="11196533" cy="991336"/>
          </a:xfrm>
        </p:spPr>
        <p:txBody>
          <a:bodyPr>
            <a:normAutofit/>
          </a:bodyPr>
          <a:lstStyle/>
          <a:p>
            <a:pPr algn="ctr"/>
            <a:r>
              <a:rPr lang="ru-RU" sz="2400" b="0" i="0" u="none" strike="noStrike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Метод градиентного </a:t>
            </a:r>
            <a:r>
              <a:rPr lang="ru-RU" sz="2400" b="0" i="0" u="none" strike="noStrike" dirty="0" err="1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бустинга</a:t>
            </a:r>
            <a:r>
              <a:rPr lang="ru-RU" sz="2400" b="0" i="0" u="none" strike="noStrike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" sz="2400" b="0" i="0" u="none" strike="noStrike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Gradient Boosting Regressor</a:t>
            </a:r>
          </a:p>
          <a:p>
            <a:pPr algn="ctr"/>
            <a:endParaRPr lang="ru-RU" sz="2400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1" y="422492"/>
            <a:ext cx="8029445" cy="712801"/>
            <a:chOff x="1476754" y="3452868"/>
            <a:chExt cx="9670441" cy="712801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553332" y="3499669"/>
              <a:ext cx="9503814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b="1" dirty="0">
                  <a:solidFill>
                    <a:schemeClr val="accent1"/>
                  </a:solidFill>
                  <a:latin typeface="Arial" panose="020B0604020202020204" pitchFamily="34" charset="0"/>
                  <a:ea typeface="Open Sans"/>
                  <a:cs typeface="Arial" panose="020B0604020202020204" pitchFamily="34" charset="0"/>
                </a:rPr>
                <a:t>Построение моделей для прогноза модуля упругости и прочности при растяжении;</a:t>
              </a: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057146" y="3452868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D6777931-5A49-5F5D-76B2-22F6587B4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00" y="2486513"/>
            <a:ext cx="5235927" cy="326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Текст 1">
            <a:extLst>
              <a:ext uri="{FF2B5EF4-FFF2-40B4-BE49-F238E27FC236}">
                <a16:creationId xmlns:a16="http://schemas.microsoft.com/office/drawing/2014/main" id="{102BEF2B-B705-BCAC-1550-98B9E5A619AA}"/>
              </a:ext>
            </a:extLst>
          </p:cNvPr>
          <p:cNvSpPr txBox="1">
            <a:spLocks/>
          </p:cNvSpPr>
          <p:nvPr/>
        </p:nvSpPr>
        <p:spPr>
          <a:xfrm>
            <a:off x="613500" y="1680416"/>
            <a:ext cx="5235927" cy="894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/>
            <a:r>
              <a:rPr lang="ru-RU" sz="2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График модели при </a:t>
            </a:r>
            <a:r>
              <a:rPr lang="ru-RU" sz="2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таргетной</a:t>
            </a:r>
            <a:r>
              <a:rPr lang="ru-RU" sz="2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фиче - </a:t>
            </a:r>
            <a:r>
              <a:rPr lang="ru-R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Прочность при растяжении, МПа</a:t>
            </a:r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62851F55-397B-1ADF-105D-5122310325E8}"/>
              </a:ext>
            </a:extLst>
          </p:cNvPr>
          <p:cNvSpPr txBox="1">
            <a:spLocks/>
          </p:cNvSpPr>
          <p:nvPr/>
        </p:nvSpPr>
        <p:spPr>
          <a:xfrm>
            <a:off x="6022629" y="1665300"/>
            <a:ext cx="5235927" cy="894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/>
            <a:r>
              <a:rPr lang="ru-RU" sz="2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Прогноз модели при </a:t>
            </a:r>
            <a:r>
              <a:rPr lang="ru-RU" sz="2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таргетной</a:t>
            </a:r>
            <a:r>
              <a:rPr lang="ru-RU" sz="2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фиче - </a:t>
            </a:r>
            <a:r>
              <a:rPr lang="ru-R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Модуль упругости при растяжении, ГПа;</a:t>
            </a:r>
          </a:p>
          <a:p>
            <a:pPr algn="ctr"/>
            <a:endParaRPr lang="ru-R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9D51F211-C081-B03F-93A1-08D83E8DB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429" y="2486512"/>
            <a:ext cx="6326073" cy="326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307DE6-A9C7-077A-6F94-16CA2364B88E}"/>
              </a:ext>
            </a:extLst>
          </p:cNvPr>
          <p:cNvSpPr txBox="1"/>
          <p:nvPr/>
        </p:nvSpPr>
        <p:spPr>
          <a:xfrm>
            <a:off x="831274" y="6041087"/>
            <a:ext cx="10831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Модель линейной регрессии не подходит для прогнозирования ни одного из параметров (МАЕ = 0.17/0.15, </a:t>
            </a:r>
            <a:r>
              <a:rPr lang="en-US" sz="14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MSE=0.04/0.04, R2=0.02/0.00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41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18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2E8A5C6-F120-492A-B908-124489466D7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06357" y="1330759"/>
            <a:ext cx="11196533" cy="991336"/>
          </a:xfrm>
        </p:spPr>
        <p:txBody>
          <a:bodyPr>
            <a:normAutofit/>
          </a:bodyPr>
          <a:lstStyle/>
          <a:p>
            <a:pPr algn="ctr"/>
            <a:r>
              <a:rPr lang="ru-RU" sz="2400" b="0" i="0" u="none" strike="noStrike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Метод опорных векторов - </a:t>
            </a:r>
            <a:r>
              <a:rPr lang="en" sz="2400" b="0" i="0" u="none" strike="noStrike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Support Vector Regression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1" y="422492"/>
            <a:ext cx="8029445" cy="712801"/>
            <a:chOff x="1476754" y="3452868"/>
            <a:chExt cx="9670441" cy="712801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553332" y="3499669"/>
              <a:ext cx="9503814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b="1" dirty="0">
                  <a:solidFill>
                    <a:schemeClr val="accent1"/>
                  </a:solidFill>
                  <a:latin typeface="Arial" panose="020B0604020202020204" pitchFamily="34" charset="0"/>
                  <a:ea typeface="Open Sans"/>
                  <a:cs typeface="Arial" panose="020B0604020202020204" pitchFamily="34" charset="0"/>
                </a:rPr>
                <a:t>Построение моделей для прогноза модуля упругости и прочности при растяжении;</a:t>
              </a: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057146" y="3452868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4FC66735-7E71-E1A6-22C3-A9270B9DD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77" y="3064327"/>
            <a:ext cx="5594683" cy="3369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Текст 1">
            <a:extLst>
              <a:ext uri="{FF2B5EF4-FFF2-40B4-BE49-F238E27FC236}">
                <a16:creationId xmlns:a16="http://schemas.microsoft.com/office/drawing/2014/main" id="{0348F4C9-1B5C-365B-1959-191CC4CDB10B}"/>
              </a:ext>
            </a:extLst>
          </p:cNvPr>
          <p:cNvSpPr txBox="1">
            <a:spLocks/>
          </p:cNvSpPr>
          <p:nvPr/>
        </p:nvSpPr>
        <p:spPr>
          <a:xfrm>
            <a:off x="206357" y="2169725"/>
            <a:ext cx="5235927" cy="894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/>
            <a:r>
              <a:rPr lang="ru-RU" sz="2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Прогноз модели при </a:t>
            </a:r>
            <a:r>
              <a:rPr lang="ru-RU" sz="2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таргетной</a:t>
            </a:r>
            <a:r>
              <a:rPr lang="ru-RU" sz="2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фиче - </a:t>
            </a:r>
            <a:r>
              <a:rPr lang="ru-R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Прочность при растяжении, МПа</a:t>
            </a:r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C1DF9874-7FB7-C1C6-7EF7-B798D1DC9B3C}"/>
              </a:ext>
            </a:extLst>
          </p:cNvPr>
          <p:cNvSpPr txBox="1">
            <a:spLocks/>
          </p:cNvSpPr>
          <p:nvPr/>
        </p:nvSpPr>
        <p:spPr>
          <a:xfrm>
            <a:off x="6166963" y="2070260"/>
            <a:ext cx="5235927" cy="894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/>
            <a:r>
              <a:rPr lang="ru-RU" sz="2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Прогноз модели при </a:t>
            </a:r>
            <a:r>
              <a:rPr lang="ru-RU" sz="2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таргетной</a:t>
            </a:r>
            <a:r>
              <a:rPr lang="ru-RU" sz="2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фиче - </a:t>
            </a:r>
            <a:r>
              <a:rPr lang="ru-R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Модуль упругости при растяжении, ГПа;</a:t>
            </a:r>
          </a:p>
          <a:p>
            <a:pPr algn="ctr"/>
            <a:endParaRPr lang="ru-R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6BDC46B1-93C4-7A8D-F615-E616E9338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040" y="3045029"/>
            <a:ext cx="6074128" cy="336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03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19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2E8A5C6-F120-492A-B908-124489466D7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06357" y="1330759"/>
            <a:ext cx="11196533" cy="991336"/>
          </a:xfrm>
        </p:spPr>
        <p:txBody>
          <a:bodyPr>
            <a:normAutofit/>
          </a:bodyPr>
          <a:lstStyle/>
          <a:p>
            <a:pPr algn="ctr"/>
            <a:r>
              <a:rPr lang="ru-RU" sz="2400" b="0" i="0" u="none" strike="noStrike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Метод К ближайших соседей - </a:t>
            </a:r>
            <a:r>
              <a:rPr lang="en" sz="2400" b="0" i="0" u="none" strike="noStrike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 Neighbors Regressor</a:t>
            </a:r>
            <a:endParaRPr lang="ru-RU" sz="2400" b="0" i="0" u="none" strike="noStrike" dirty="0">
              <a:solidFill>
                <a:srgbClr val="2121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1" y="422492"/>
            <a:ext cx="8029445" cy="712801"/>
            <a:chOff x="1476754" y="3452868"/>
            <a:chExt cx="9670441" cy="712801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553332" y="3499669"/>
              <a:ext cx="9503814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b="1" dirty="0">
                  <a:solidFill>
                    <a:schemeClr val="accent1"/>
                  </a:solidFill>
                  <a:latin typeface="Arial" panose="020B0604020202020204" pitchFamily="34" charset="0"/>
                  <a:ea typeface="Open Sans"/>
                  <a:cs typeface="Arial" panose="020B0604020202020204" pitchFamily="34" charset="0"/>
                </a:rPr>
                <a:t>Построение моделей для прогноза модуля упругости и прочности при растяжении;</a:t>
              </a: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057146" y="3452868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AD464C-A477-D9CD-FB72-19D17A0E5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011664"/>
            <a:ext cx="5682916" cy="337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Текст 1">
            <a:extLst>
              <a:ext uri="{FF2B5EF4-FFF2-40B4-BE49-F238E27FC236}">
                <a16:creationId xmlns:a16="http://schemas.microsoft.com/office/drawing/2014/main" id="{015905E3-2203-6544-57B5-C85F44E2D3B8}"/>
              </a:ext>
            </a:extLst>
          </p:cNvPr>
          <p:cNvSpPr txBox="1">
            <a:spLocks/>
          </p:cNvSpPr>
          <p:nvPr/>
        </p:nvSpPr>
        <p:spPr>
          <a:xfrm>
            <a:off x="446989" y="2117061"/>
            <a:ext cx="5235927" cy="894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/>
            <a:r>
              <a:rPr lang="ru-RU" sz="2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Прогноз модели при </a:t>
            </a:r>
            <a:r>
              <a:rPr lang="ru-RU" sz="2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таргетной</a:t>
            </a:r>
            <a:r>
              <a:rPr lang="ru-RU" sz="2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фиче - </a:t>
            </a:r>
            <a:r>
              <a:rPr lang="ru-R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Прочность при растяжении, МПа</a:t>
            </a:r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005037AF-78A0-3F37-45F7-625FA0F59C2C}"/>
              </a:ext>
            </a:extLst>
          </p:cNvPr>
          <p:cNvSpPr txBox="1">
            <a:spLocks/>
          </p:cNvSpPr>
          <p:nvPr/>
        </p:nvSpPr>
        <p:spPr>
          <a:xfrm>
            <a:off x="6129905" y="2117061"/>
            <a:ext cx="5235927" cy="894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/>
            <a:r>
              <a:rPr lang="ru-RU" sz="2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Прогноз модели при </a:t>
            </a:r>
            <a:r>
              <a:rPr lang="ru-RU" sz="2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таргетной</a:t>
            </a:r>
            <a:r>
              <a:rPr lang="ru-RU" sz="2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фиче - </a:t>
            </a:r>
            <a:r>
              <a:rPr lang="ru-R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Модуль упругости при растяжении, ГПа;</a:t>
            </a:r>
          </a:p>
          <a:p>
            <a:pPr algn="ctr"/>
            <a:endParaRPr lang="ru-R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242AA81B-90F0-4DC1-D3DF-95E493969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178" y="3001610"/>
            <a:ext cx="6281821" cy="337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104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164381" y="445028"/>
            <a:ext cx="6052771" cy="674181"/>
            <a:chOff x="1388695" y="3491488"/>
            <a:chExt cx="4707305" cy="674181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388695" y="3491488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Структура презентации</a:t>
              </a:r>
              <a:endParaRPr lang="ru-RU" sz="2800" spc="18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27210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</a:t>
            </a:fld>
            <a:endParaRPr lang="ru-RU" dirty="0"/>
          </a:p>
        </p:txBody>
      </p:sp>
      <p:sp>
        <p:nvSpPr>
          <p:cNvPr id="11" name="Google Shape;125;p4">
            <a:extLst>
              <a:ext uri="{FF2B5EF4-FFF2-40B4-BE49-F238E27FC236}">
                <a16:creationId xmlns:a16="http://schemas.microsoft.com/office/drawing/2014/main" id="{60669A83-F90E-4A4C-BA00-13CC73D4042F}"/>
              </a:ext>
            </a:extLst>
          </p:cNvPr>
          <p:cNvSpPr/>
          <p:nvPr/>
        </p:nvSpPr>
        <p:spPr>
          <a:xfrm>
            <a:off x="2092473" y="1477045"/>
            <a:ext cx="6649191" cy="353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1" dirty="0">
                <a:solidFill>
                  <a:srgbClr val="262626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Определения, актуальность задачи и поставленные цели;</a:t>
            </a:r>
            <a:endParaRPr sz="1700" b="1" dirty="0">
              <a:solidFill>
                <a:srgbClr val="262626"/>
              </a:solidFill>
              <a:latin typeface="Arial" panose="020B0604020202020204" pitchFamily="34" charset="0"/>
              <a:ea typeface="Open Sans"/>
              <a:cs typeface="Arial" panose="020B0604020202020204" pitchFamily="34" charset="0"/>
              <a:sym typeface="Open Sans"/>
            </a:endParaRPr>
          </a:p>
        </p:txBody>
      </p:sp>
      <p:sp>
        <p:nvSpPr>
          <p:cNvPr id="54" name="Google Shape;125;p4">
            <a:extLst>
              <a:ext uri="{FF2B5EF4-FFF2-40B4-BE49-F238E27FC236}">
                <a16:creationId xmlns:a16="http://schemas.microsoft.com/office/drawing/2014/main" id="{4BBDCECC-7AC6-4E39-B4A9-A7C1308CD1E4}"/>
              </a:ext>
            </a:extLst>
          </p:cNvPr>
          <p:cNvSpPr/>
          <p:nvPr/>
        </p:nvSpPr>
        <p:spPr>
          <a:xfrm>
            <a:off x="2126504" y="2849718"/>
            <a:ext cx="6577194" cy="353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1" dirty="0">
                <a:solidFill>
                  <a:srgbClr val="262626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Проведение разведочного анализа данных;</a:t>
            </a:r>
          </a:p>
        </p:txBody>
      </p:sp>
      <p:sp>
        <p:nvSpPr>
          <p:cNvPr id="56" name="Google Shape;125;p4">
            <a:extLst>
              <a:ext uri="{FF2B5EF4-FFF2-40B4-BE49-F238E27FC236}">
                <a16:creationId xmlns:a16="http://schemas.microsoft.com/office/drawing/2014/main" id="{3DDF0676-49DA-46BC-9B49-E63651936BD7}"/>
              </a:ext>
            </a:extLst>
          </p:cNvPr>
          <p:cNvSpPr/>
          <p:nvPr/>
        </p:nvSpPr>
        <p:spPr>
          <a:xfrm>
            <a:off x="2121163" y="3598313"/>
            <a:ext cx="6577194" cy="353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1" dirty="0">
                <a:solidFill>
                  <a:srgbClr val="262626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Проведение предобработки данных;</a:t>
            </a:r>
          </a:p>
        </p:txBody>
      </p:sp>
      <p:sp>
        <p:nvSpPr>
          <p:cNvPr id="58" name="Google Shape;125;p4">
            <a:extLst>
              <a:ext uri="{FF2B5EF4-FFF2-40B4-BE49-F238E27FC236}">
                <a16:creationId xmlns:a16="http://schemas.microsoft.com/office/drawing/2014/main" id="{5196AA80-638D-487F-983B-0DA60BA9BE05}"/>
              </a:ext>
            </a:extLst>
          </p:cNvPr>
          <p:cNvSpPr/>
          <p:nvPr/>
        </p:nvSpPr>
        <p:spPr>
          <a:xfrm>
            <a:off x="2092473" y="4377797"/>
            <a:ext cx="9392388" cy="353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1" dirty="0">
                <a:solidFill>
                  <a:srgbClr val="262626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</a:rPr>
              <a:t>Построение моделей для прогноза модуля упругости и прочности при растяжении;</a:t>
            </a: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CEB208F7-621F-4826-AC02-D9ACF56C2556}"/>
              </a:ext>
            </a:extLst>
          </p:cNvPr>
          <p:cNvGrpSpPr/>
          <p:nvPr/>
        </p:nvGrpSpPr>
        <p:grpSpPr>
          <a:xfrm>
            <a:off x="1390477" y="1390342"/>
            <a:ext cx="477880" cy="522956"/>
            <a:chOff x="623996" y="1592262"/>
            <a:chExt cx="333947" cy="508681"/>
          </a:xfrm>
        </p:grpSpPr>
        <p:cxnSp>
          <p:nvCxnSpPr>
            <p:cNvPr id="61" name="Google Shape;123;p4">
              <a:extLst>
                <a:ext uri="{FF2B5EF4-FFF2-40B4-BE49-F238E27FC236}">
                  <a16:creationId xmlns:a16="http://schemas.microsoft.com/office/drawing/2014/main" id="{C80DFF66-7760-463A-A6E3-7A4A06739A6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124;p4">
              <a:extLst>
                <a:ext uri="{FF2B5EF4-FFF2-40B4-BE49-F238E27FC236}">
                  <a16:creationId xmlns:a16="http://schemas.microsoft.com/office/drawing/2014/main" id="{537A8DBB-64CB-4C54-9816-C8AB9CEF9F83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126;p4">
              <a:extLst>
                <a:ext uri="{FF2B5EF4-FFF2-40B4-BE49-F238E27FC236}">
                  <a16:creationId xmlns:a16="http://schemas.microsoft.com/office/drawing/2014/main" id="{5EA94F71-5A4A-461B-84A6-89FA43FE7B61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149ABCF-0F4D-E8C1-ED00-9950916A0B90}"/>
              </a:ext>
            </a:extLst>
          </p:cNvPr>
          <p:cNvSpPr txBox="1"/>
          <p:nvPr/>
        </p:nvSpPr>
        <p:spPr>
          <a:xfrm>
            <a:off x="2092472" y="2169731"/>
            <a:ext cx="7652426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700" b="1" dirty="0">
                <a:solidFill>
                  <a:srgbClr val="262626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</a:rPr>
              <a:t>Рассмотрение имеющихся данных, объединение в общий </a:t>
            </a:r>
            <a:r>
              <a:rPr lang="ru-RU" sz="1700" b="1" dirty="0" err="1">
                <a:solidFill>
                  <a:srgbClr val="262626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</a:rPr>
              <a:t>датасет</a:t>
            </a:r>
            <a:r>
              <a:rPr lang="ru-RU" sz="1700" b="1" dirty="0">
                <a:solidFill>
                  <a:srgbClr val="262626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</a:rPr>
              <a:t>;</a:t>
            </a:r>
            <a:endParaRPr lang="en" sz="1700" b="1" dirty="0">
              <a:solidFill>
                <a:srgbClr val="262626"/>
              </a:solidFill>
              <a:latin typeface="Arial" panose="020B0604020202020204" pitchFamily="34" charset="0"/>
              <a:ea typeface="Open Sans"/>
              <a:cs typeface="Arial" panose="020B0604020202020204" pitchFamily="34" charset="0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975544AA-A8DB-7BB2-5EBC-E4AF7D76C99C}"/>
              </a:ext>
            </a:extLst>
          </p:cNvPr>
          <p:cNvGrpSpPr/>
          <p:nvPr/>
        </p:nvGrpSpPr>
        <p:grpSpPr>
          <a:xfrm>
            <a:off x="1387000" y="2079234"/>
            <a:ext cx="477880" cy="522956"/>
            <a:chOff x="623996" y="1592262"/>
            <a:chExt cx="333947" cy="508681"/>
          </a:xfrm>
        </p:grpSpPr>
        <p:cxnSp>
          <p:nvCxnSpPr>
            <p:cNvPr id="10" name="Google Shape;123;p4">
              <a:extLst>
                <a:ext uri="{FF2B5EF4-FFF2-40B4-BE49-F238E27FC236}">
                  <a16:creationId xmlns:a16="http://schemas.microsoft.com/office/drawing/2014/main" id="{98B7350A-6DAA-9937-5DF7-38AB5F31B873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" name="Google Shape;124;p4">
              <a:extLst>
                <a:ext uri="{FF2B5EF4-FFF2-40B4-BE49-F238E27FC236}">
                  <a16:creationId xmlns:a16="http://schemas.microsoft.com/office/drawing/2014/main" id="{6C0A76EE-A97D-54B9-E904-9BFF3831512C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" name="Google Shape;126;p4">
              <a:extLst>
                <a:ext uri="{FF2B5EF4-FFF2-40B4-BE49-F238E27FC236}">
                  <a16:creationId xmlns:a16="http://schemas.microsoft.com/office/drawing/2014/main" id="{198BA841-D6E2-1B20-5B76-70ABE5B8885D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BFC3B294-59A2-62DC-561E-120648A1615C}"/>
              </a:ext>
            </a:extLst>
          </p:cNvPr>
          <p:cNvGrpSpPr/>
          <p:nvPr/>
        </p:nvGrpSpPr>
        <p:grpSpPr>
          <a:xfrm>
            <a:off x="1390642" y="3534280"/>
            <a:ext cx="477880" cy="522956"/>
            <a:chOff x="623996" y="1592262"/>
            <a:chExt cx="333947" cy="508681"/>
          </a:xfrm>
        </p:grpSpPr>
        <p:cxnSp>
          <p:nvCxnSpPr>
            <p:cNvPr id="15" name="Google Shape;123;p4">
              <a:extLst>
                <a:ext uri="{FF2B5EF4-FFF2-40B4-BE49-F238E27FC236}">
                  <a16:creationId xmlns:a16="http://schemas.microsoft.com/office/drawing/2014/main" id="{88F2833F-EBA2-D6E0-35C1-D7CAC6637430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" name="Google Shape;124;p4">
              <a:extLst>
                <a:ext uri="{FF2B5EF4-FFF2-40B4-BE49-F238E27FC236}">
                  <a16:creationId xmlns:a16="http://schemas.microsoft.com/office/drawing/2014/main" id="{87BFB100-D96A-DACE-AF90-DD7854362EF0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" name="Google Shape;126;p4">
              <a:extLst>
                <a:ext uri="{FF2B5EF4-FFF2-40B4-BE49-F238E27FC236}">
                  <a16:creationId xmlns:a16="http://schemas.microsoft.com/office/drawing/2014/main" id="{546F3A65-AC3E-BE2B-53F8-EC82460C73B0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ABE3C6F3-1D5D-D61F-3208-789C73644098}"/>
              </a:ext>
            </a:extLst>
          </p:cNvPr>
          <p:cNvGrpSpPr/>
          <p:nvPr/>
        </p:nvGrpSpPr>
        <p:grpSpPr>
          <a:xfrm>
            <a:off x="1390642" y="4286767"/>
            <a:ext cx="477880" cy="522956"/>
            <a:chOff x="623996" y="1592262"/>
            <a:chExt cx="333947" cy="508681"/>
          </a:xfrm>
        </p:grpSpPr>
        <p:cxnSp>
          <p:nvCxnSpPr>
            <p:cNvPr id="19" name="Google Shape;123;p4">
              <a:extLst>
                <a:ext uri="{FF2B5EF4-FFF2-40B4-BE49-F238E27FC236}">
                  <a16:creationId xmlns:a16="http://schemas.microsoft.com/office/drawing/2014/main" id="{F1901CB7-5586-4470-E8E4-049856DCE4D5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" name="Google Shape;124;p4">
              <a:extLst>
                <a:ext uri="{FF2B5EF4-FFF2-40B4-BE49-F238E27FC236}">
                  <a16:creationId xmlns:a16="http://schemas.microsoft.com/office/drawing/2014/main" id="{44371D5B-CB7A-D8FE-6633-D3601B6F783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" name="Google Shape;126;p4">
              <a:extLst>
                <a:ext uri="{FF2B5EF4-FFF2-40B4-BE49-F238E27FC236}">
                  <a16:creationId xmlns:a16="http://schemas.microsoft.com/office/drawing/2014/main" id="{648EB675-2094-18C6-CCC4-8FDBD6BC11A9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E0833194-ECB8-684C-86FC-847F57ED4E84}"/>
              </a:ext>
            </a:extLst>
          </p:cNvPr>
          <p:cNvGrpSpPr/>
          <p:nvPr/>
        </p:nvGrpSpPr>
        <p:grpSpPr>
          <a:xfrm>
            <a:off x="1387001" y="2780963"/>
            <a:ext cx="477880" cy="522956"/>
            <a:chOff x="623996" y="1592262"/>
            <a:chExt cx="333947" cy="508681"/>
          </a:xfrm>
        </p:grpSpPr>
        <p:cxnSp>
          <p:nvCxnSpPr>
            <p:cNvPr id="23" name="Google Shape;123;p4">
              <a:extLst>
                <a:ext uri="{FF2B5EF4-FFF2-40B4-BE49-F238E27FC236}">
                  <a16:creationId xmlns:a16="http://schemas.microsoft.com/office/drawing/2014/main" id="{59B128E8-2C94-49D3-6F04-29662E5D649E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" name="Google Shape;124;p4">
              <a:extLst>
                <a:ext uri="{FF2B5EF4-FFF2-40B4-BE49-F238E27FC236}">
                  <a16:creationId xmlns:a16="http://schemas.microsoft.com/office/drawing/2014/main" id="{1152D5DA-4576-0BE9-18C3-20BEF6756EB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" name="Google Shape;126;p4">
              <a:extLst>
                <a:ext uri="{FF2B5EF4-FFF2-40B4-BE49-F238E27FC236}">
                  <a16:creationId xmlns:a16="http://schemas.microsoft.com/office/drawing/2014/main" id="{43D9B774-1BE5-0784-5AF5-4647298D4E4F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D2A08BED-327A-9B77-33C4-9A2B58022405}"/>
              </a:ext>
            </a:extLst>
          </p:cNvPr>
          <p:cNvGrpSpPr/>
          <p:nvPr/>
        </p:nvGrpSpPr>
        <p:grpSpPr>
          <a:xfrm>
            <a:off x="1412996" y="5026268"/>
            <a:ext cx="477880" cy="522956"/>
            <a:chOff x="623996" y="1592262"/>
            <a:chExt cx="333947" cy="508681"/>
          </a:xfrm>
        </p:grpSpPr>
        <p:cxnSp>
          <p:nvCxnSpPr>
            <p:cNvPr id="27" name="Google Shape;123;p4">
              <a:extLst>
                <a:ext uri="{FF2B5EF4-FFF2-40B4-BE49-F238E27FC236}">
                  <a16:creationId xmlns:a16="http://schemas.microsoft.com/office/drawing/2014/main" id="{87376FF4-8E32-3589-CDFE-FBFBC0F63428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" name="Google Shape;124;p4">
              <a:extLst>
                <a:ext uri="{FF2B5EF4-FFF2-40B4-BE49-F238E27FC236}">
                  <a16:creationId xmlns:a16="http://schemas.microsoft.com/office/drawing/2014/main" id="{BAFAE15E-F145-C93F-6588-B55E2F3077AE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" name="Google Shape;126;p4">
              <a:extLst>
                <a:ext uri="{FF2B5EF4-FFF2-40B4-BE49-F238E27FC236}">
                  <a16:creationId xmlns:a16="http://schemas.microsoft.com/office/drawing/2014/main" id="{1B623A87-73E9-276A-0743-5E8E35FD02B9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36F834DB-1084-0942-ECC4-ABAB0DE69585}"/>
              </a:ext>
            </a:extLst>
          </p:cNvPr>
          <p:cNvGrpSpPr/>
          <p:nvPr/>
        </p:nvGrpSpPr>
        <p:grpSpPr>
          <a:xfrm>
            <a:off x="1411666" y="5758387"/>
            <a:ext cx="477880" cy="522956"/>
            <a:chOff x="623996" y="1592262"/>
            <a:chExt cx="333947" cy="508681"/>
          </a:xfrm>
        </p:grpSpPr>
        <p:cxnSp>
          <p:nvCxnSpPr>
            <p:cNvPr id="31" name="Google Shape;123;p4">
              <a:extLst>
                <a:ext uri="{FF2B5EF4-FFF2-40B4-BE49-F238E27FC236}">
                  <a16:creationId xmlns:a16="http://schemas.microsoft.com/office/drawing/2014/main" id="{068CC63F-D755-2996-CB8D-F1A33822BFE0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" name="Google Shape;124;p4">
              <a:extLst>
                <a:ext uri="{FF2B5EF4-FFF2-40B4-BE49-F238E27FC236}">
                  <a16:creationId xmlns:a16="http://schemas.microsoft.com/office/drawing/2014/main" id="{ECA25812-8D32-C8FE-8733-9E42D359C12E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" name="Google Shape;126;p4">
              <a:extLst>
                <a:ext uri="{FF2B5EF4-FFF2-40B4-BE49-F238E27FC236}">
                  <a16:creationId xmlns:a16="http://schemas.microsoft.com/office/drawing/2014/main" id="{F4008DB4-E3E5-B1DA-AD14-3517487C25A4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C7026405-40B9-3EEA-6EEB-152E9D57240E}"/>
              </a:ext>
            </a:extLst>
          </p:cNvPr>
          <p:cNvSpPr txBox="1"/>
          <p:nvPr/>
        </p:nvSpPr>
        <p:spPr>
          <a:xfrm>
            <a:off x="2092472" y="5159662"/>
            <a:ext cx="644824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1" dirty="0">
                <a:solidFill>
                  <a:srgbClr val="262626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</a:rPr>
              <a:t>Написание нейронной сети;</a:t>
            </a:r>
            <a:endParaRPr lang="ru-RU" sz="1700" b="1" dirty="0">
              <a:solidFill>
                <a:srgbClr val="262626"/>
              </a:solidFill>
              <a:latin typeface="Arial" panose="020B0604020202020204" pitchFamily="34" charset="0"/>
              <a:ea typeface="Open Sans"/>
              <a:cs typeface="Arial" panose="020B0604020202020204" pitchFamily="34" charset="0"/>
              <a:sym typeface="Open San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5839C0E-1DD1-1422-0A9C-7AE368E25952}"/>
              </a:ext>
            </a:extLst>
          </p:cNvPr>
          <p:cNvSpPr txBox="1"/>
          <p:nvPr/>
        </p:nvSpPr>
        <p:spPr>
          <a:xfrm>
            <a:off x="2049790" y="5865976"/>
            <a:ext cx="644824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7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Описание п</a:t>
            </a:r>
            <a:r>
              <a:rPr lang="ru-RU" sz="1700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риложения с графическим интерфейсом. </a:t>
            </a:r>
            <a:endParaRPr lang="ru-RU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92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20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2E8A5C6-F120-492A-B908-124489466D7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06357" y="1330759"/>
            <a:ext cx="11196533" cy="666000"/>
          </a:xfrm>
        </p:spPr>
        <p:txBody>
          <a:bodyPr>
            <a:normAutofit/>
          </a:bodyPr>
          <a:lstStyle/>
          <a:p>
            <a:pPr algn="l"/>
            <a:r>
              <a:rPr lang="ru-RU" sz="32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Написание нейронной сети</a:t>
            </a:r>
            <a:endParaRPr lang="ru-RU" sz="3200" b="0" i="0" u="none" strike="noStrike" dirty="0">
              <a:solidFill>
                <a:srgbClr val="2121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1" y="422492"/>
            <a:ext cx="8029445" cy="712801"/>
            <a:chOff x="1476754" y="3452868"/>
            <a:chExt cx="9670441" cy="712801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553332" y="3499669"/>
              <a:ext cx="9503814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b="1" dirty="0">
                  <a:solidFill>
                    <a:schemeClr val="accent1"/>
                  </a:solidFill>
                  <a:latin typeface="Arial" panose="020B0604020202020204" pitchFamily="34" charset="0"/>
                  <a:ea typeface="Open Sans"/>
                  <a:cs typeface="Arial" panose="020B0604020202020204" pitchFamily="34" charset="0"/>
                </a:rPr>
                <a:t>Построение моделей для прогноза модуля упругости и прочности при растяжении;</a:t>
              </a: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057146" y="3452868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Текст 1">
            <a:extLst>
              <a:ext uri="{FF2B5EF4-FFF2-40B4-BE49-F238E27FC236}">
                <a16:creationId xmlns:a16="http://schemas.microsoft.com/office/drawing/2014/main" id="{015905E3-2203-6544-57B5-C85F44E2D3B8}"/>
              </a:ext>
            </a:extLst>
          </p:cNvPr>
          <p:cNvSpPr txBox="1">
            <a:spLocks/>
          </p:cNvSpPr>
          <p:nvPr/>
        </p:nvSpPr>
        <p:spPr>
          <a:xfrm>
            <a:off x="326422" y="1950043"/>
            <a:ext cx="5769577" cy="4271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just"/>
            <a:r>
              <a:rPr lang="ru-RU" sz="16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Нейронная сеть состоит из следующих составляющих:</a:t>
            </a:r>
          </a:p>
          <a:p>
            <a:pPr algn="just"/>
            <a:endParaRPr lang="ru-RU" sz="1600" dirty="0">
              <a:solidFill>
                <a:srgbClr val="212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600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Входной слой: </a:t>
            </a:r>
            <a:r>
              <a:rPr lang="ru-RU" sz="16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Размерность входного слоя соответствует числу признаков в данных.</a:t>
            </a:r>
          </a:p>
          <a:p>
            <a:pPr algn="just"/>
            <a:r>
              <a:rPr lang="ru-RU" sz="1600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Скрытые слои: </a:t>
            </a:r>
            <a:r>
              <a:rPr lang="ru-RU" sz="16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скрытыe</a:t>
            </a:r>
            <a:r>
              <a:rPr lang="ru-RU" sz="16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сло</a:t>
            </a:r>
            <a:r>
              <a:rPr lang="en-US" sz="16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lang="ru-RU" sz="16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используют функцию активации </a:t>
            </a:r>
            <a:r>
              <a:rPr lang="en" sz="16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en" sz="16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ru-RU" sz="1600" dirty="0">
              <a:solidFill>
                <a:srgbClr val="212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6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Механизм </a:t>
            </a:r>
            <a:r>
              <a:rPr lang="en" sz="16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Dropout </a:t>
            </a:r>
            <a:r>
              <a:rPr lang="ru-RU" sz="16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предотвращает переобучение в каждом слое.</a:t>
            </a:r>
          </a:p>
          <a:p>
            <a:pPr algn="just"/>
            <a:r>
              <a:rPr lang="ru-RU" sz="1600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Выходной слой: </a:t>
            </a:r>
            <a:r>
              <a:rPr lang="ru-RU" sz="16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Один нейрон с линейной функцией активации, предназначенный для регрессии и предсказания соотношения матрица-наполнитель.</a:t>
            </a:r>
          </a:p>
          <a:p>
            <a:pPr algn="just"/>
            <a:r>
              <a:rPr lang="ru-RU" sz="16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Нейронная сеть обучалась с использованием оптимизатора </a:t>
            </a:r>
            <a:r>
              <a:rPr lang="en" sz="16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Adam </a:t>
            </a:r>
            <a:r>
              <a:rPr lang="ru-RU" sz="16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функции потерь </a:t>
            </a:r>
            <a:r>
              <a:rPr lang="en" sz="16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MSE (Mean Squared Error).</a:t>
            </a:r>
            <a:endParaRPr lang="ru-RU" sz="16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005037AF-78A0-3F37-45F7-625FA0F59C2C}"/>
              </a:ext>
            </a:extLst>
          </p:cNvPr>
          <p:cNvSpPr txBox="1">
            <a:spLocks/>
          </p:cNvSpPr>
          <p:nvPr/>
        </p:nvSpPr>
        <p:spPr>
          <a:xfrm>
            <a:off x="6129905" y="2117061"/>
            <a:ext cx="5235927" cy="894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/>
            <a:endParaRPr lang="ru-R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8F5A4AB-EA92-F49A-A73F-34907BE64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064" y="2117061"/>
            <a:ext cx="5506052" cy="305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20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21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2E8A5C6-F120-492A-B908-124489466D7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06357" y="1330759"/>
            <a:ext cx="11196533" cy="666000"/>
          </a:xfrm>
        </p:spPr>
        <p:txBody>
          <a:bodyPr>
            <a:normAutofit/>
          </a:bodyPr>
          <a:lstStyle/>
          <a:p>
            <a:pPr algn="l"/>
            <a:r>
              <a:rPr lang="ru-RU" sz="3200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Приложение с графическим интерфейсом</a:t>
            </a:r>
            <a:endParaRPr lang="ru-RU" sz="3200" b="0" i="0" u="none" strike="noStrike" dirty="0">
              <a:solidFill>
                <a:srgbClr val="2121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1" y="422492"/>
            <a:ext cx="8029445" cy="712801"/>
            <a:chOff x="1476754" y="3452868"/>
            <a:chExt cx="9670441" cy="712801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553332" y="3499669"/>
              <a:ext cx="9503814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b="1" dirty="0">
                  <a:solidFill>
                    <a:schemeClr val="accent1"/>
                  </a:solidFill>
                  <a:latin typeface="Arial" panose="020B0604020202020204" pitchFamily="34" charset="0"/>
                  <a:ea typeface="Open Sans"/>
                  <a:cs typeface="Arial" panose="020B0604020202020204" pitchFamily="34" charset="0"/>
                </a:rPr>
                <a:t>Построение моделей для прогноза модуля упругости и прочности при растяжении;</a:t>
              </a: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057146" y="3452868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Текст 1">
            <a:extLst>
              <a:ext uri="{FF2B5EF4-FFF2-40B4-BE49-F238E27FC236}">
                <a16:creationId xmlns:a16="http://schemas.microsoft.com/office/drawing/2014/main" id="{015905E3-2203-6544-57B5-C85F44E2D3B8}"/>
              </a:ext>
            </a:extLst>
          </p:cNvPr>
          <p:cNvSpPr txBox="1">
            <a:spLocks/>
          </p:cNvSpPr>
          <p:nvPr/>
        </p:nvSpPr>
        <p:spPr>
          <a:xfrm>
            <a:off x="906087" y="2167321"/>
            <a:ext cx="10596102" cy="3162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just"/>
            <a:r>
              <a:rPr lang="ru-RU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Для взаимодействия с обученной нейронной сетью было разработано консольное приложение</a:t>
            </a:r>
            <a:r>
              <a:rPr lang="ru-RU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/>
            <a:r>
              <a:rPr lang="ru-RU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Основной функционал приложения реализован в виде консольного интерфейса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, </a:t>
            </a:r>
            <a:r>
              <a:rPr lang="ru-RU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где пользователю предлагается ввести значения для ряда признаков композитного материала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, </a:t>
            </a:r>
            <a:r>
              <a:rPr lang="ru-RU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таких как угол нашивки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шаг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нашивки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, </a:t>
            </a:r>
            <a:r>
              <a:rPr lang="ru-RU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плотность материала и другие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. </a:t>
            </a:r>
            <a:r>
              <a:rPr lang="ru-RU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Пользователь может вводить значения по каждому признаку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, </a:t>
            </a:r>
            <a:r>
              <a:rPr lang="ru-RU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а в случае отсутствия данных можно оставить поле пустым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, </a:t>
            </a:r>
            <a:r>
              <a:rPr lang="ru-RU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и значение будет установлено по умолчанию </a:t>
            </a:r>
            <a:r>
              <a:rPr lang="it-IT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(0.0).</a:t>
            </a:r>
            <a:endParaRPr lang="ru-RU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005037AF-78A0-3F37-45F7-625FA0F59C2C}"/>
              </a:ext>
            </a:extLst>
          </p:cNvPr>
          <p:cNvSpPr txBox="1">
            <a:spLocks/>
          </p:cNvSpPr>
          <p:nvPr/>
        </p:nvSpPr>
        <p:spPr>
          <a:xfrm>
            <a:off x="6129905" y="2117061"/>
            <a:ext cx="5235927" cy="894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/>
            <a:endParaRPr lang="ru-R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E1A2F0-B925-8D76-9051-CFA71AA43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873" r="1033" b="20516"/>
          <a:stretch/>
        </p:blipFill>
        <p:spPr>
          <a:xfrm>
            <a:off x="1848851" y="4199020"/>
            <a:ext cx="7692189" cy="206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2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BE21F45-59F5-572D-427D-B71DFCC32D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22</a:t>
            </a:fld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9AFD547-6F44-960D-2231-B67F503477D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8781" y="1770664"/>
            <a:ext cx="10943408" cy="4507045"/>
          </a:xfrm>
        </p:spPr>
        <p:txBody>
          <a:bodyPr/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	Судя по результатам проведенной работы наилучшего соотношения «матрица – наполнитель» достичь не удалось.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	Для более точного решения необходимо больше вводных данных и увеличение тестирований и количества моделей машинного обучения. 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FD1547E-9646-67B2-5D9B-709023952FAF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Вывод</a:t>
            </a:r>
          </a:p>
        </p:txBody>
      </p:sp>
    </p:spTree>
    <p:extLst>
      <p:ext uri="{BB962C8B-B14F-4D97-AF65-F5344CB8AC3E}">
        <p14:creationId xmlns:p14="http://schemas.microsoft.com/office/powerpoint/2010/main" val="91635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477" y="1934381"/>
            <a:ext cx="11350868" cy="954107"/>
          </a:xfrm>
        </p:spPr>
        <p:txBody>
          <a:bodyPr numCol="1">
            <a:normAutofit fontScale="92500"/>
          </a:bodyPr>
          <a:lstStyle/>
          <a:p>
            <a:pPr marL="76200" indent="0" algn="just">
              <a:buNone/>
            </a:pPr>
            <a:r>
              <a:rPr lang="ru-RU" sz="1800" b="1" kern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Композиционные материалы </a:t>
            </a:r>
            <a:r>
              <a:rPr lang="ru-RU" sz="1800" kern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— это искусственно созданные материалы, состоящие из других материалов, с чётко обозначенной границей раздела и сильным взаимодействием по всей зоне контакта. Композиты обладают теми свойствами, которые не наблюдаются у компонентов по отдельности. </a:t>
            </a:r>
            <a:endParaRPr lang="ru-RU" sz="1800" dirty="0">
              <a:solidFill>
                <a:srgbClr val="001E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6200" indent="0" algn="just">
              <a:buNone/>
            </a:pPr>
            <a:endParaRPr lang="ru-RU" sz="3200" dirty="0"/>
          </a:p>
          <a:p>
            <a:pPr marL="76200" indent="0" algn="just">
              <a:buNone/>
            </a:pPr>
            <a:endParaRPr lang="ru-RU" sz="22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6CC3FE-49DC-4E57-BE64-FC71D0FE5E3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3217" y="1333690"/>
            <a:ext cx="11350503" cy="600690"/>
          </a:xfrm>
        </p:spPr>
        <p:txBody>
          <a:bodyPr>
            <a:normAutofit/>
          </a:bodyPr>
          <a:lstStyle/>
          <a:p>
            <a:r>
              <a:rPr lang="ru-RU" sz="2600" dirty="0"/>
              <a:t>Актуальность задачи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80" y="469293"/>
            <a:ext cx="7756152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b="1" dirty="0">
                  <a:solidFill>
                    <a:schemeClr val="accent1"/>
                  </a:solidFill>
                  <a:latin typeface="Arial" panose="020B0604020202020204" pitchFamily="34" charset="0"/>
                  <a:ea typeface="Open Sans"/>
                  <a:cs typeface="Arial" panose="020B0604020202020204" pitchFamily="34" charset="0"/>
                  <a:sym typeface="Open Sans"/>
                </a:rPr>
                <a:t>Определения, актуальность задачи и поставленные цели</a:t>
              </a: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BB360F-7CDD-6750-8F1A-D0C0F885251A}"/>
              </a:ext>
            </a:extLst>
          </p:cNvPr>
          <p:cNvSpPr txBox="1"/>
          <p:nvPr/>
        </p:nvSpPr>
        <p:spPr>
          <a:xfrm>
            <a:off x="388477" y="3554244"/>
            <a:ext cx="502864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indent="0" algn="just">
              <a:buNone/>
            </a:pPr>
            <a:r>
              <a:rPr lang="ru-RU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Матрица</a:t>
            </a:r>
            <a:r>
              <a:rPr lang="ru-RU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задает форму материалу. Свойства матрицы определяют эксплуатационные характеристики и технологические режимы получения композиционных материалов.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0A2608-8638-F85A-29A9-8443E4E555E7}"/>
              </a:ext>
            </a:extLst>
          </p:cNvPr>
          <p:cNvSpPr txBox="1"/>
          <p:nvPr/>
        </p:nvSpPr>
        <p:spPr>
          <a:xfrm>
            <a:off x="5812221" y="3584231"/>
            <a:ext cx="53124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indent="0" algn="just">
              <a:buNone/>
            </a:pPr>
            <a:r>
              <a:rPr lang="ru-RU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Арматура – </a:t>
            </a:r>
            <a:r>
              <a:rPr lang="ru-RU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наполнитель матрицы</a:t>
            </a:r>
            <a:r>
              <a:rPr lang="ru-RU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вводят в композиционные материалы с характеристик финального материала.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ABB2EF-1DC5-A176-806C-1E287AFA3214}"/>
              </a:ext>
            </a:extLst>
          </p:cNvPr>
          <p:cNvSpPr txBox="1"/>
          <p:nvPr/>
        </p:nvSpPr>
        <p:spPr>
          <a:xfrm>
            <a:off x="388477" y="5142265"/>
            <a:ext cx="107656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indent="0" algn="just">
              <a:buNone/>
            </a:pPr>
            <a:r>
              <a:rPr lang="ru-RU" sz="2800" dirty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rPr>
              <a:t>Основная задача работы</a:t>
            </a:r>
          </a:p>
          <a:p>
            <a:pPr marL="76200" indent="0" algn="just">
              <a:buNone/>
            </a:pPr>
            <a:r>
              <a:rPr lang="ru-RU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разработать модели для прогноза модуля упругости при растяжении, прочности при растяжении и соотношения «матрица-наполнитель»</a:t>
            </a:r>
            <a:endParaRPr lang="ru-RU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Open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C038BF-CAEB-7E81-EF59-78209916C716}"/>
              </a:ext>
            </a:extLst>
          </p:cNvPr>
          <p:cNvSpPr txBox="1"/>
          <p:nvPr/>
        </p:nvSpPr>
        <p:spPr>
          <a:xfrm>
            <a:off x="2701158" y="285893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indent="0" algn="just">
              <a:buNone/>
            </a:pPr>
            <a:r>
              <a:rPr lang="ru-RU" sz="2400" dirty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rPr>
              <a:t>Компоненты композиционных материалов:</a:t>
            </a:r>
          </a:p>
        </p:txBody>
      </p:sp>
    </p:spTree>
    <p:extLst>
      <p:ext uri="{BB962C8B-B14F-4D97-AF65-F5344CB8AC3E}">
        <p14:creationId xmlns:p14="http://schemas.microsoft.com/office/powerpoint/2010/main" val="405252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477" y="1353312"/>
            <a:ext cx="4756547" cy="5193791"/>
          </a:xfrm>
        </p:spPr>
        <p:txBody>
          <a:bodyPr>
            <a:normAutofit/>
          </a:bodyPr>
          <a:lstStyle/>
          <a:p>
            <a:pPr marL="76200" indent="0">
              <a:buNone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На входе были даны два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датасета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ru-RU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X_bp.xlsx</a:t>
            </a:r>
            <a:r>
              <a:rPr lang="ru-RU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состоящий из 1023 строки и 11 столбцов</a:t>
            </a:r>
            <a:r>
              <a:rPr lang="ru-RU" sz="2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;</a:t>
            </a:r>
            <a:r>
              <a:rPr lang="ru-RU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ru-RU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X_nup.xlsx</a:t>
            </a:r>
            <a:r>
              <a:rPr lang="ru-RU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состоящий из 1040 строки и 4 столбцов.</a:t>
            </a:r>
            <a:r>
              <a:rPr lang="ru-RU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6200" indent="0">
              <a:buNone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Первыми шагами были:</a:t>
            </a:r>
          </a:p>
          <a:p>
            <a:pPr marL="533400" indent="-457200">
              <a:buAutoNum type="arabicPeriod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Удаление из обоих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датасетов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столбцы с наименованием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nnamed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”;</a:t>
            </a:r>
          </a:p>
          <a:p>
            <a:pPr marL="533400" indent="-457200">
              <a:buAutoNum type="arabicPeriod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Объединение двух скорректированных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датасетов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в один по типу объединения 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NNER;</a:t>
            </a:r>
          </a:p>
          <a:p>
            <a:pPr marL="533400" indent="-457200">
              <a:buAutoNum type="arabicPeriod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Сохранение итогового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датасета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состоящего из 1023 строк и 13 столбцов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79" y="482558"/>
            <a:ext cx="8656258" cy="666000"/>
            <a:chOff x="1476753" y="3499669"/>
            <a:chExt cx="4664943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64943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000" b="1" dirty="0">
                  <a:solidFill>
                    <a:schemeClr val="accent1"/>
                  </a:solidFill>
                  <a:latin typeface="Arial" panose="020B0604020202020204" pitchFamily="34" charset="0"/>
                  <a:ea typeface="Open Sans"/>
                  <a:cs typeface="Arial" panose="020B0604020202020204" pitchFamily="34" charset="0"/>
                </a:rPr>
                <a:t>Рассмотрение имеющихся данных, объединение в общий </a:t>
              </a:r>
              <a:r>
                <a:rPr lang="ru-RU" sz="2000" b="1" dirty="0" err="1">
                  <a:solidFill>
                    <a:schemeClr val="accent1"/>
                  </a:solidFill>
                  <a:latin typeface="Arial" panose="020B0604020202020204" pitchFamily="34" charset="0"/>
                  <a:ea typeface="Open Sans"/>
                  <a:cs typeface="Arial" panose="020B0604020202020204" pitchFamily="34" charset="0"/>
                </a:rPr>
                <a:t>датасет</a:t>
              </a:r>
              <a:endParaRPr lang="en" sz="2000" b="1" dirty="0">
                <a:solidFill>
                  <a:schemeClr val="accent1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8114B07-7834-E9AB-477D-814B435AEE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45024" y="1353313"/>
            <a:ext cx="6510772" cy="430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7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 dirty="0"/>
          </a:p>
        </p:txBody>
      </p:sp>
      <p:sp>
        <p:nvSpPr>
          <p:cNvPr id="9" name="Google Shape;173;p7">
            <a:extLst>
              <a:ext uri="{FF2B5EF4-FFF2-40B4-BE49-F238E27FC236}">
                <a16:creationId xmlns:a16="http://schemas.microsoft.com/office/drawing/2014/main" id="{A67C8FEC-09C6-468D-9E95-239BC9E9DFA0}"/>
              </a:ext>
            </a:extLst>
          </p:cNvPr>
          <p:cNvSpPr txBox="1"/>
          <p:nvPr/>
        </p:nvSpPr>
        <p:spPr>
          <a:xfrm>
            <a:off x="461151" y="1471644"/>
            <a:ext cx="4671682" cy="4931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R="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r>
              <a:rPr lang="ru-RU" sz="2000" dirty="0">
                <a:solidFill>
                  <a:srgbClr val="262626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В процессе проведения разведочного анализа данных были сделаны следующие шаги:</a:t>
            </a:r>
          </a:p>
          <a:p>
            <a:pPr marR="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endParaRPr lang="ru-RU" sz="2000" dirty="0">
              <a:solidFill>
                <a:srgbClr val="262626"/>
              </a:solidFill>
              <a:latin typeface="Arial" panose="020B0604020202020204" pitchFamily="34" charset="0"/>
              <a:ea typeface="Open Sans"/>
              <a:cs typeface="Arial" panose="020B0604020202020204" pitchFamily="34" charset="0"/>
              <a:sym typeface="Open Sans"/>
            </a:endParaRPr>
          </a:p>
          <a:p>
            <a:pPr marL="457200" marR="0" lvl="0" indent="-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AutoNum type="arabicPeriod"/>
            </a:pPr>
            <a:r>
              <a:rPr lang="ru-RU" sz="2000" dirty="0">
                <a:solidFill>
                  <a:srgbClr val="262626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Просмотрены средние значения для каждого параметра;</a:t>
            </a:r>
          </a:p>
          <a:p>
            <a:pPr marL="457200" indent="-457200">
              <a:lnSpc>
                <a:spcPct val="90000"/>
              </a:lnSpc>
              <a:buSzPts val="2700"/>
              <a:buFont typeface="Arial"/>
              <a:buAutoNum type="arabicPeriod"/>
            </a:pPr>
            <a:r>
              <a:rPr lang="ru-RU" sz="2000" dirty="0">
                <a:solidFill>
                  <a:srgbClr val="262626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Просмотрены медианные значения для каждого параметра;</a:t>
            </a:r>
          </a:p>
          <a:p>
            <a:pPr marL="457200" indent="-457200">
              <a:lnSpc>
                <a:spcPct val="90000"/>
              </a:lnSpc>
              <a:buSzPts val="2700"/>
              <a:buFont typeface="Arial"/>
              <a:buAutoNum type="arabicPeriod"/>
            </a:pPr>
            <a:r>
              <a:rPr lang="ru-RU" sz="2000" dirty="0">
                <a:solidFill>
                  <a:srgbClr val="262626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Проведена проверка на наличие пропущенных данных;</a:t>
            </a:r>
          </a:p>
          <a:p>
            <a:pPr marL="457200" indent="-457200">
              <a:lnSpc>
                <a:spcPct val="90000"/>
              </a:lnSpc>
              <a:buSzPts val="2700"/>
              <a:buFont typeface="Arial"/>
              <a:buAutoNum type="arabicPeriod"/>
            </a:pPr>
            <a:r>
              <a:rPr lang="ru-RU" sz="2000" dirty="0">
                <a:solidFill>
                  <a:srgbClr val="262626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Проведена проверка на наличие дубликатов в данных;</a:t>
            </a:r>
          </a:p>
          <a:p>
            <a:pPr marL="457200" indent="-457200">
              <a:lnSpc>
                <a:spcPct val="90000"/>
              </a:lnSpc>
              <a:buSzPts val="2700"/>
              <a:buFont typeface="Arial"/>
              <a:buAutoNum type="arabicPeriod"/>
            </a:pPr>
            <a:r>
              <a:rPr lang="ru-RU" sz="2000" dirty="0">
                <a:solidFill>
                  <a:srgbClr val="262626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Построены гистограммы распределения каждой переменной;</a:t>
            </a:r>
          </a:p>
          <a:p>
            <a:pPr marL="457200" indent="-457200">
              <a:lnSpc>
                <a:spcPct val="90000"/>
              </a:lnSpc>
              <a:buSzPts val="2700"/>
              <a:buFont typeface="Arial"/>
              <a:buAutoNum type="arabicPeriod"/>
            </a:pPr>
            <a:endParaRPr lang="ru-RU" sz="22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  <a:p>
            <a:pPr marL="457200" indent="-457200">
              <a:lnSpc>
                <a:spcPct val="90000"/>
              </a:lnSpc>
              <a:buSzPts val="2700"/>
              <a:buFont typeface="Arial"/>
              <a:buAutoNum type="arabicPeriod"/>
            </a:pPr>
            <a:endParaRPr lang="ru-RU" sz="22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  <a:p>
            <a:pPr marL="457200" marR="0" lvl="0" indent="-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AutoNum type="arabicPeriod"/>
            </a:pPr>
            <a:endParaRPr lang="ru-RU" sz="22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13" name="Google Shape;176;p7">
            <a:extLst>
              <a:ext uri="{FF2B5EF4-FFF2-40B4-BE49-F238E27FC236}">
                <a16:creationId xmlns:a16="http://schemas.microsoft.com/office/drawing/2014/main" id="{0B3AFC7A-2E2A-4CB1-9002-1A72FF0BB58D}"/>
              </a:ext>
            </a:extLst>
          </p:cNvPr>
          <p:cNvSpPr txBox="1"/>
          <p:nvPr/>
        </p:nvSpPr>
        <p:spPr>
          <a:xfrm>
            <a:off x="11076793" y="3369789"/>
            <a:ext cx="2939330" cy="780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1500" baseline="30000" dirty="0">
              <a:solidFill>
                <a:srgbClr val="000000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79" y="469293"/>
            <a:ext cx="7219705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471036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 b="1" dirty="0">
                  <a:solidFill>
                    <a:schemeClr val="accent1"/>
                  </a:solidFill>
                  <a:latin typeface="Arial" panose="020B0604020202020204" pitchFamily="34" charset="0"/>
                  <a:ea typeface="Open Sans"/>
                  <a:cs typeface="Arial" panose="020B0604020202020204" pitchFamily="34" charset="0"/>
                  <a:sym typeface="Open Sans"/>
                </a:rPr>
                <a:t>  Проведение разведочного анализа данных</a:t>
              </a: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8D531D-7F60-9AE6-8ADB-8BA9263E1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713" y="1471644"/>
            <a:ext cx="5768926" cy="509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7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 dirty="0"/>
          </a:p>
        </p:txBody>
      </p:sp>
      <p:sp>
        <p:nvSpPr>
          <p:cNvPr id="9" name="Google Shape;173;p7">
            <a:extLst>
              <a:ext uri="{FF2B5EF4-FFF2-40B4-BE49-F238E27FC236}">
                <a16:creationId xmlns:a16="http://schemas.microsoft.com/office/drawing/2014/main" id="{A67C8FEC-09C6-468D-9E95-239BC9E9DFA0}"/>
              </a:ext>
            </a:extLst>
          </p:cNvPr>
          <p:cNvSpPr txBox="1"/>
          <p:nvPr/>
        </p:nvSpPr>
        <p:spPr>
          <a:xfrm>
            <a:off x="461151" y="1471644"/>
            <a:ext cx="3867009" cy="4931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R="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r>
              <a:rPr lang="ru-RU" sz="2000" dirty="0">
                <a:solidFill>
                  <a:srgbClr val="262626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В процессе проведения разведочного анализа данных были сделаны следующие шаги:</a:t>
            </a:r>
          </a:p>
          <a:p>
            <a:pPr marR="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endParaRPr lang="ru-RU" sz="20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  <a:p>
            <a:pPr>
              <a:lnSpc>
                <a:spcPct val="90000"/>
              </a:lnSpc>
              <a:buSzPts val="2700"/>
            </a:pPr>
            <a:r>
              <a:rPr lang="ru-RU" sz="2000" b="1" dirty="0">
                <a:solidFill>
                  <a:srgbClr val="262626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6</a:t>
            </a:r>
            <a:r>
              <a:rPr lang="ru-RU" sz="2000" dirty="0">
                <a:solidFill>
                  <a:srgbClr val="262626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. Вычислены коэффициенты ранговой корреляции </a:t>
            </a:r>
            <a:r>
              <a:rPr lang="ru-RU" sz="2000" dirty="0" err="1">
                <a:solidFill>
                  <a:srgbClr val="262626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Кендалла</a:t>
            </a:r>
            <a:r>
              <a:rPr lang="ru-RU" sz="2000" dirty="0">
                <a:solidFill>
                  <a:srgbClr val="262626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, чтобы оценить статистическую зависимость между параметрами.</a:t>
            </a:r>
          </a:p>
          <a:p>
            <a:pPr>
              <a:lnSpc>
                <a:spcPct val="90000"/>
              </a:lnSpc>
              <a:buSzPts val="2700"/>
            </a:pPr>
            <a:endParaRPr lang="ru-RU" sz="20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  <a:p>
            <a:pPr>
              <a:lnSpc>
                <a:spcPct val="90000"/>
              </a:lnSpc>
              <a:buSzPts val="2700"/>
            </a:pPr>
            <a:r>
              <a:rPr lang="ru-RU" sz="2000" dirty="0">
                <a:solidFill>
                  <a:srgbClr val="262626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Вывод: Корреляционная зависимость не наблюдается ни по одному из параметров.</a:t>
            </a:r>
          </a:p>
          <a:p>
            <a:pPr>
              <a:lnSpc>
                <a:spcPct val="90000"/>
              </a:lnSpc>
              <a:buSzPts val="2700"/>
            </a:pPr>
            <a:endParaRPr lang="ru-RU" sz="22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  <a:p>
            <a:pPr>
              <a:lnSpc>
                <a:spcPct val="90000"/>
              </a:lnSpc>
              <a:buSzPts val="2700"/>
            </a:pPr>
            <a:endParaRPr lang="ru-RU" sz="22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  <a:p>
            <a:pPr marL="457200" indent="-457200">
              <a:lnSpc>
                <a:spcPct val="90000"/>
              </a:lnSpc>
              <a:buSzPts val="2700"/>
              <a:buFont typeface="Arial"/>
              <a:buAutoNum type="arabicPeriod"/>
            </a:pPr>
            <a:endParaRPr lang="ru-RU" sz="22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  <a:p>
            <a:pPr marL="457200" marR="0" lvl="0" indent="-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AutoNum type="arabicPeriod"/>
            </a:pPr>
            <a:endParaRPr lang="ru-RU" sz="22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13" name="Google Shape;176;p7">
            <a:extLst>
              <a:ext uri="{FF2B5EF4-FFF2-40B4-BE49-F238E27FC236}">
                <a16:creationId xmlns:a16="http://schemas.microsoft.com/office/drawing/2014/main" id="{0B3AFC7A-2E2A-4CB1-9002-1A72FF0BB58D}"/>
              </a:ext>
            </a:extLst>
          </p:cNvPr>
          <p:cNvSpPr txBox="1"/>
          <p:nvPr/>
        </p:nvSpPr>
        <p:spPr>
          <a:xfrm>
            <a:off x="11076793" y="3369789"/>
            <a:ext cx="2939330" cy="780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1500" baseline="30000" dirty="0">
              <a:solidFill>
                <a:srgbClr val="000000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79" y="469293"/>
            <a:ext cx="7219705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471036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 b="1" dirty="0">
                  <a:solidFill>
                    <a:schemeClr val="accent1"/>
                  </a:solidFill>
                  <a:latin typeface="Arial" panose="020B0604020202020204" pitchFamily="34" charset="0"/>
                  <a:ea typeface="Open Sans"/>
                  <a:cs typeface="Arial" panose="020B0604020202020204" pitchFamily="34" charset="0"/>
                  <a:sym typeface="Open Sans"/>
                </a:rPr>
                <a:t>  Проведение разведочного анализа данных</a:t>
              </a: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F6E01A3-A2A5-DFDF-C3E3-C7ADD920F8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5" t="23333"/>
          <a:stretch/>
        </p:blipFill>
        <p:spPr>
          <a:xfrm>
            <a:off x="4443083" y="1507651"/>
            <a:ext cx="7324344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9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0;p9">
            <a:extLst>
              <a:ext uri="{FF2B5EF4-FFF2-40B4-BE49-F238E27FC236}">
                <a16:creationId xmlns:a16="http://schemas.microsoft.com/office/drawing/2014/main" id="{A399EAE0-0E1E-4B54-8527-D2B3D6A61C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3937" y="1402082"/>
            <a:ext cx="4776575" cy="444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indent="0" algn="just">
              <a:spcBef>
                <a:spcPts val="839"/>
              </a:spcBef>
              <a:buClr>
                <a:srgbClr val="888888"/>
              </a:buClr>
              <a:buSzPts val="1600"/>
              <a:buNone/>
            </a:pPr>
            <a:r>
              <a:rPr lang="ru-RU" sz="2000" dirty="0">
                <a:solidFill>
                  <a:srgbClr val="262626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В процессе проведения разведочного анализа данных были сделаны следующие шаги:</a:t>
            </a:r>
          </a:p>
          <a:p>
            <a:pPr marL="0" lvl="0" indent="0" algn="just" rtl="0">
              <a:lnSpc>
                <a:spcPct val="90000"/>
              </a:lnSpc>
              <a:spcBef>
                <a:spcPts val="839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</a:pPr>
            <a:r>
              <a:rPr lang="ru-RU" sz="2000" b="1" dirty="0"/>
              <a:t>7. </a:t>
            </a:r>
            <a:r>
              <a:rPr lang="ru-RU" sz="2000" dirty="0"/>
              <a:t>Были визуализированы выбросы в данных при помощи диаграмм «Ящик с усами»</a:t>
            </a:r>
            <a:endParaRPr sz="2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093110" y="469293"/>
            <a:ext cx="8391753" cy="674513"/>
            <a:chOff x="1386704" y="3499669"/>
            <a:chExt cx="4709296" cy="674513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386704" y="3508182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b="1" dirty="0">
                  <a:solidFill>
                    <a:schemeClr val="accent1"/>
                  </a:solidFill>
                  <a:latin typeface="Arial" panose="020B0604020202020204" pitchFamily="34" charset="0"/>
                  <a:ea typeface="Open Sans"/>
                  <a:cs typeface="Arial" panose="020B0604020202020204" pitchFamily="34" charset="0"/>
                  <a:sym typeface="Open Sans"/>
                </a:rPr>
                <a:t>Проведение разведочного анализа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2D329408-1F34-CE59-A6DD-12BBDCCE3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815" y="1417648"/>
            <a:ext cx="5737161" cy="498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CD8D3A4-C8B9-3970-3B4B-A3F67F470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37" y="3611907"/>
            <a:ext cx="5684373" cy="283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38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0;p9">
            <a:extLst>
              <a:ext uri="{FF2B5EF4-FFF2-40B4-BE49-F238E27FC236}">
                <a16:creationId xmlns:a16="http://schemas.microsoft.com/office/drawing/2014/main" id="{A399EAE0-0E1E-4B54-8527-D2B3D6A61C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3937" y="1402082"/>
            <a:ext cx="4776575" cy="444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indent="0" algn="just">
              <a:spcBef>
                <a:spcPts val="839"/>
              </a:spcBef>
              <a:buClr>
                <a:srgbClr val="888888"/>
              </a:buClr>
              <a:buSzPts val="1600"/>
              <a:buNone/>
            </a:pPr>
            <a:r>
              <a:rPr lang="ru-RU" sz="20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  <a:sym typeface="Open Sans"/>
              </a:rPr>
              <a:t>В процессе проведения разведочного анализа данных были сделаны следующие шаги:</a:t>
            </a:r>
          </a:p>
          <a:p>
            <a:pPr marL="0" lvl="0" indent="0" algn="just" rtl="0">
              <a:lnSpc>
                <a:spcPct val="90000"/>
              </a:lnSpc>
              <a:spcBef>
                <a:spcPts val="839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</a:pP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8.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Были построены попарные графики рассеяния точек. На данном этапе мы предварительно можем говорить об отсутствии корреляции между данными.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093110" y="469293"/>
            <a:ext cx="8391753" cy="674513"/>
            <a:chOff x="1386704" y="3499669"/>
            <a:chExt cx="4709296" cy="674513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386704" y="3508182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b="1" dirty="0">
                  <a:solidFill>
                    <a:schemeClr val="accent1"/>
                  </a:solidFill>
                  <a:latin typeface="Arial" panose="020B0604020202020204" pitchFamily="34" charset="0"/>
                  <a:ea typeface="Open Sans"/>
                  <a:cs typeface="Arial" panose="020B0604020202020204" pitchFamily="34" charset="0"/>
                  <a:sym typeface="Open Sans"/>
                </a:rPr>
                <a:t>Проведение разведочного анализа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3FF837E7-15AE-6E2A-E645-AD39F1968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45322"/>
            <a:ext cx="5463984" cy="546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00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0;p9">
            <a:extLst>
              <a:ext uri="{FF2B5EF4-FFF2-40B4-BE49-F238E27FC236}">
                <a16:creationId xmlns:a16="http://schemas.microsoft.com/office/drawing/2014/main" id="{A399EAE0-0E1E-4B54-8527-D2B3D6A61C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3937" y="1402082"/>
            <a:ext cx="4776575" cy="4730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indent="0" algn="just">
              <a:spcBef>
                <a:spcPts val="839"/>
              </a:spcBef>
              <a:buClr>
                <a:srgbClr val="888888"/>
              </a:buClr>
              <a:buSzPts val="1600"/>
              <a:buNone/>
            </a:pPr>
            <a:r>
              <a:rPr lang="ru-RU" sz="20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  <a:sym typeface="Open Sans"/>
              </a:rPr>
              <a:t>В процессе проведения разведочного анализа данных были сделаны следующие шаги:</a:t>
            </a:r>
          </a:p>
          <a:p>
            <a:pPr marL="0" lvl="0" indent="0" algn="just" rtl="0">
              <a:lnSpc>
                <a:spcPct val="90000"/>
              </a:lnSpc>
              <a:spcBef>
                <a:spcPts val="839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</a:pP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9.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Был построен график график квантиль-квантиль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-Q,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который помогает оценить степень отклонения данных от теоретического распределения. </a:t>
            </a:r>
          </a:p>
          <a:p>
            <a:pPr marL="0" lvl="0" indent="0" algn="just" rtl="0">
              <a:lnSpc>
                <a:spcPct val="90000"/>
              </a:lnSpc>
              <a:spcBef>
                <a:spcPts val="839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Графики используют выборочные данные, сортируют их в порядке возрастания, после отображают их в сравнении с квантилями, рассчитанными на основе теоретического распределения.</a:t>
            </a:r>
          </a:p>
          <a:p>
            <a:pPr marL="0" lvl="0" indent="0" algn="just" rtl="0">
              <a:lnSpc>
                <a:spcPct val="90000"/>
              </a:lnSpc>
              <a:spcBef>
                <a:spcPts val="839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Можно сделать вывод, что данные распределены в основном нормально.</a:t>
            </a:r>
          </a:p>
          <a:p>
            <a:pPr marL="0" lvl="0" indent="0" algn="just" rtl="0">
              <a:lnSpc>
                <a:spcPct val="90000"/>
              </a:lnSpc>
              <a:spcBef>
                <a:spcPts val="839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</a:pPr>
            <a:endParaRPr lang="ru-RU" sz="2000" dirty="0"/>
          </a:p>
          <a:p>
            <a:pPr marL="0" lvl="0" indent="0" algn="just" rtl="0">
              <a:lnSpc>
                <a:spcPct val="90000"/>
              </a:lnSpc>
              <a:spcBef>
                <a:spcPts val="839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</a:pPr>
            <a:endParaRPr sz="2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093110" y="469293"/>
            <a:ext cx="8391753" cy="674513"/>
            <a:chOff x="1386704" y="3499669"/>
            <a:chExt cx="4709296" cy="674513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386704" y="3508182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b="1" dirty="0">
                  <a:solidFill>
                    <a:schemeClr val="accent1"/>
                  </a:solidFill>
                  <a:latin typeface="Arial" panose="020B0604020202020204" pitchFamily="34" charset="0"/>
                  <a:ea typeface="Open Sans"/>
                  <a:cs typeface="Arial" panose="020B0604020202020204" pitchFamily="34" charset="0"/>
                  <a:sym typeface="Open Sans"/>
                </a:rPr>
                <a:t>Проведение разведочного анализа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6148" name="Picture 4">
            <a:extLst>
              <a:ext uri="{FF2B5EF4-FFF2-40B4-BE49-F238E27FC236}">
                <a16:creationId xmlns:a16="http://schemas.microsoft.com/office/drawing/2014/main" id="{2AE7B32C-0F7A-41A0-4E6A-4FD25CC10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952" y="1135293"/>
            <a:ext cx="2499360" cy="186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4B85A052-384D-CDDE-9CD9-935A0ACEA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586" y="1135293"/>
            <a:ext cx="2267712" cy="161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5123C5F2-1346-9A0F-0F9E-18C9817DA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945904"/>
            <a:ext cx="2546098" cy="180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92497AAA-E3D7-9018-5DB5-A95117AE9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289" y="2999060"/>
            <a:ext cx="2381697" cy="170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506DF594-AE10-E33E-4030-C1BE2CC14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992" y="4801159"/>
            <a:ext cx="2546098" cy="183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>
            <a:extLst>
              <a:ext uri="{FF2B5EF4-FFF2-40B4-BE49-F238E27FC236}">
                <a16:creationId xmlns:a16="http://schemas.microsoft.com/office/drawing/2014/main" id="{4FDC790F-54B0-0B25-7890-B8BC3FFC9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8689" y="4735932"/>
            <a:ext cx="2390429" cy="1698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120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11275</TotalTime>
  <Words>1188</Words>
  <Application>Microsoft Macintosh PowerPoint</Application>
  <PresentationFormat>Широкоэкранный</PresentationFormat>
  <Paragraphs>142</Paragraphs>
  <Slides>23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9" baseType="lpstr">
      <vt:lpstr>ALS Sector Bold</vt:lpstr>
      <vt:lpstr>Arial</vt:lpstr>
      <vt:lpstr>ALS Sector Regular</vt:lpstr>
      <vt:lpstr>Open Sans</vt:lpstr>
      <vt:lpstr>Noto Sans Symbols</vt:lpstr>
      <vt:lpstr>If,kjyVUNE_28012021</vt:lpstr>
      <vt:lpstr>Выпускная квалификационная работа по курсу   «Data Science Pro»  Тема: Прогнозирование конечных свойств новых композиционных материалов.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mmontevary@gmail.com</cp:lastModifiedBy>
  <cp:revision>102</cp:revision>
  <dcterms:created xsi:type="dcterms:W3CDTF">2021-02-24T09:03:25Z</dcterms:created>
  <dcterms:modified xsi:type="dcterms:W3CDTF">2024-08-30T20:28:48Z</dcterms:modified>
</cp:coreProperties>
</file>